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9144000"/>
  <p:notesSz cx="6858000" cy="9144000"/>
  <p:embeddedFontLst>
    <p:embeddedFont>
      <p:font typeface="Questrial"/>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Questrial-regular.fnt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lvl1pPr>
            <a:lvl2pPr indent="0" lvl="1" marL="457200" marR="0" rtl="0" algn="l">
              <a:spcBef>
                <a:spcPts val="0"/>
              </a:spcBef>
              <a:buNone/>
              <a:defRPr b="0" i="0" sz="1100" u="none" cap="none" strike="noStrike"/>
            </a:lvl2pPr>
            <a:lvl3pPr indent="0" lvl="2" marL="914400" marR="0" rtl="0" algn="l">
              <a:spcBef>
                <a:spcPts val="0"/>
              </a:spcBef>
              <a:buNone/>
              <a:defRPr b="0" i="0" sz="1100" u="none" cap="none" strike="noStrike"/>
            </a:lvl3pPr>
            <a:lvl4pPr indent="0" lvl="3" marL="1371600" marR="0" rtl="0" algn="l">
              <a:spcBef>
                <a:spcPts val="0"/>
              </a:spcBef>
              <a:buNone/>
              <a:defRPr b="0" i="0" sz="1100" u="none" cap="none" strike="noStrike"/>
            </a:lvl4pPr>
            <a:lvl5pPr indent="0" lvl="4" marL="1828800" marR="0" rtl="0" algn="l">
              <a:spcBef>
                <a:spcPts val="0"/>
              </a:spcBef>
              <a:buNone/>
              <a:defRPr b="0" i="0" sz="1100" u="none" cap="none" strike="noStrike"/>
            </a:lvl5pPr>
            <a:lvl6pPr indent="0" lvl="5" marL="2286000" marR="0" rtl="0" algn="l">
              <a:spcBef>
                <a:spcPts val="0"/>
              </a:spcBef>
              <a:buNone/>
              <a:defRPr b="0" i="0" sz="1100" u="none" cap="none" strike="noStrike"/>
            </a:lvl6pPr>
            <a:lvl7pPr indent="0" lvl="6" marL="2743200" marR="0" rtl="0" algn="l">
              <a:spcBef>
                <a:spcPts val="0"/>
              </a:spcBef>
              <a:buNone/>
              <a:defRPr b="0" i="0" sz="1100" u="none" cap="none" strike="noStrike"/>
            </a:lvl7pPr>
            <a:lvl8pPr indent="0" lvl="7" marL="3200400" marR="0" rtl="0" algn="l">
              <a:spcBef>
                <a:spcPts val="0"/>
              </a:spcBef>
              <a:buNone/>
              <a:defRPr b="0" i="0" sz="1100" u="none" cap="none" strike="noStrike"/>
            </a:lvl8pPr>
            <a:lvl9pPr indent="0" lvl="8" marL="3657600" marR="0" rtl="0" algn="l">
              <a:spcBef>
                <a:spcPts val="0"/>
              </a:spcBef>
              <a:buNone/>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41" name="Shape 14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48" name="Shape 14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55" name="Shape 15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64" name="Shape 16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72" name="Shape 17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81" name="Shape 18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89" name="Shape 18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96" name="Shape 19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87" name="Shape 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94" name="Shape 9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01" name="Shape 10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08" name="Shape 10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14" name="Shape 11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21" name="Shape 12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27" name="Shape 12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34" name="Shape 13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2"/>
              </a:buClr>
              <a:buFont typeface="Arial"/>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70" name="Shape 70"/>
          <p:cNvSpPr txBox="1"/>
          <p:nvPr>
            <p:ph idx="1" type="body"/>
          </p:nvPr>
        </p:nvSpPr>
        <p:spPr>
          <a:xfrm rot="5400000">
            <a:off x="2514599" y="152399"/>
            <a:ext cx="4114800" cy="7772400"/>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0" lvl="5" marL="25146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0" lvl="6" marL="29718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0" lvl="7" marL="34290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0" lvl="8" marL="38862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71" name="Shape 71"/>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72" name="Shape 72"/>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73" name="Shape 73"/>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43449" y="2381249"/>
            <a:ext cx="5486399" cy="1943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2"/>
              </a:buClr>
              <a:buFont typeface="Arial"/>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76" name="Shape 76"/>
          <p:cNvSpPr txBox="1"/>
          <p:nvPr>
            <p:ph idx="1" type="body"/>
          </p:nvPr>
        </p:nvSpPr>
        <p:spPr>
          <a:xfrm rot="5400000">
            <a:off x="781050" y="514349"/>
            <a:ext cx="5486399" cy="5676900"/>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0" lvl="5" marL="25146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0" lvl="6" marL="29718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0" lvl="7" marL="34290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0" lvl="8" marL="38862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77" name="Shape 77"/>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78" name="Shape 78"/>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79" name="Shape 79"/>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143000" y="1122362"/>
            <a:ext cx="6858000" cy="23876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2"/>
              </a:buClr>
              <a:buFont typeface="Arial"/>
              <a:buNone/>
              <a:defRPr b="0" i="0" sz="6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7" name="Shape 17"/>
          <p:cNvSpPr txBox="1"/>
          <p:nvPr>
            <p:ph idx="1" type="subTitle"/>
          </p:nvPr>
        </p:nvSpPr>
        <p:spPr>
          <a:xfrm>
            <a:off x="1143000" y="3602037"/>
            <a:ext cx="6858000" cy="1655761"/>
          </a:xfrm>
          <a:prstGeom prst="rect">
            <a:avLst/>
          </a:prstGeom>
          <a:noFill/>
          <a:ln>
            <a:noFill/>
          </a:ln>
        </p:spPr>
        <p:txBody>
          <a:bodyPr anchorCtr="0" anchor="t" bIns="91425" lIns="91425" rIns="91425" tIns="91425"/>
          <a:lstStyle>
            <a:lvl1pPr indent="0" lvl="0" marL="0" marR="0" rtl="0" algn="ctr">
              <a:lnSpc>
                <a:spcPct val="100000"/>
              </a:lnSpc>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ctr">
              <a:lnSpc>
                <a:spcPct val="100000"/>
              </a:lnSpc>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2pPr>
            <a:lvl3pPr indent="0" lvl="2" marL="914400" marR="0" rtl="0" algn="ctr">
              <a:lnSpc>
                <a:spcPct val="100000"/>
              </a:lnSpc>
              <a:spcBef>
                <a:spcPts val="36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ctr">
              <a:lnSpc>
                <a:spcPct val="100000"/>
              </a:lnSpc>
              <a:spcBef>
                <a:spcPts val="320"/>
              </a:spcBef>
              <a:spcAft>
                <a:spcPts val="0"/>
              </a:spcAft>
              <a:buClr>
                <a:schemeClr val="dk1"/>
              </a:buClr>
              <a:buFont typeface="Arial"/>
              <a:buNone/>
              <a:defRPr b="0" i="0" sz="1600" u="none" cap="none" strike="noStrike">
                <a:solidFill>
                  <a:schemeClr val="dk1"/>
                </a:solidFill>
                <a:latin typeface="Arial"/>
                <a:ea typeface="Arial"/>
                <a:cs typeface="Arial"/>
                <a:sym typeface="Arial"/>
              </a:defRPr>
            </a:lvl4pPr>
            <a:lvl5pPr indent="0" lvl="4" marL="1828800" marR="0" rtl="0" algn="ctr">
              <a:lnSpc>
                <a:spcPct val="100000"/>
              </a:lnSpc>
              <a:spcBef>
                <a:spcPts val="320"/>
              </a:spcBef>
              <a:spcAft>
                <a:spcPts val="0"/>
              </a:spcAft>
              <a:buClr>
                <a:schemeClr val="dk1"/>
              </a:buClr>
              <a:buFont typeface="Arial"/>
              <a:buNone/>
              <a:defRPr b="0" i="0" sz="1600" u="none" cap="none" strike="noStrike">
                <a:solidFill>
                  <a:schemeClr val="dk1"/>
                </a:solidFill>
                <a:latin typeface="Arial"/>
                <a:ea typeface="Arial"/>
                <a:cs typeface="Arial"/>
                <a:sym typeface="Arial"/>
              </a:defRPr>
            </a:lvl5pPr>
            <a:lvl6pPr indent="0" lvl="5" marL="2286000" marR="0" rtl="0" algn="ctr">
              <a:lnSpc>
                <a:spcPct val="90000"/>
              </a:lnSpc>
              <a:spcBef>
                <a:spcPts val="500"/>
              </a:spcBef>
              <a:spcAft>
                <a:spcPts val="0"/>
              </a:spcAft>
              <a:buClr>
                <a:schemeClr val="dk1"/>
              </a:buClr>
              <a:buFont typeface="Arial"/>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500"/>
              </a:spcBef>
              <a:spcAft>
                <a:spcPts val="0"/>
              </a:spcAft>
              <a:buClr>
                <a:schemeClr val="dk1"/>
              </a:buClr>
              <a:buFont typeface="Arial"/>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500"/>
              </a:spcBef>
              <a:spcAft>
                <a:spcPts val="0"/>
              </a:spcAft>
              <a:buClr>
                <a:schemeClr val="dk1"/>
              </a:buClr>
              <a:buFont typeface="Arial"/>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500"/>
              </a:spcBef>
              <a:spcAft>
                <a:spcPts val="0"/>
              </a:spcAft>
              <a:buClr>
                <a:schemeClr val="dk1"/>
              </a:buClr>
              <a:buFont typeface="Arial"/>
              <a:buNone/>
              <a:defRPr b="0" i="0" sz="1600" u="none" cap="none" strike="noStrike">
                <a:solidFill>
                  <a:schemeClr val="dk1"/>
                </a:solidFill>
                <a:latin typeface="Arial"/>
                <a:ea typeface="Arial"/>
                <a:cs typeface="Arial"/>
                <a:sym typeface="Arial"/>
              </a:defRPr>
            </a:lvl9pPr>
          </a:lstStyle>
          <a:p/>
        </p:txBody>
      </p:sp>
      <p:sp>
        <p:nvSpPr>
          <p:cNvPr id="18" name="Shape 1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19" name="Shape 1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2"/>
              </a:buClr>
              <a:buFont typeface="Arial"/>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3" name="Shape 23"/>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0" lvl="5" marL="25146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0" lvl="6" marL="29718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0" lvl="7" marL="34290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0" lvl="8" marL="38862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24" name="Shape 24"/>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25" name="Shape 25"/>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26" name="Shape 26"/>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623887" y="1709738"/>
            <a:ext cx="7886700" cy="2852737"/>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2"/>
              </a:buClr>
              <a:buFont typeface="Arial"/>
              <a:buNone/>
              <a:defRPr b="0" i="0" sz="6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9" name="Shape 29"/>
          <p:cNvSpPr txBox="1"/>
          <p:nvPr>
            <p:ph idx="1" type="body"/>
          </p:nvPr>
        </p:nvSpPr>
        <p:spPr>
          <a:xfrm>
            <a:off x="623887" y="4589462"/>
            <a:ext cx="7886700" cy="1500187"/>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6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600" u="none" cap="none" strike="noStrike">
                <a:solidFill>
                  <a:schemeClr val="dk1"/>
                </a:solidFill>
                <a:latin typeface="Arial"/>
                <a:ea typeface="Arial"/>
                <a:cs typeface="Arial"/>
                <a:sym typeface="Arial"/>
              </a:defRPr>
            </a:lvl5pPr>
            <a:lvl6pPr indent="0" lvl="5" marL="2286000" marR="0" rtl="0" algn="l">
              <a:lnSpc>
                <a:spcPct val="90000"/>
              </a:lnSpc>
              <a:spcBef>
                <a:spcPts val="0"/>
              </a:spcBef>
              <a:spcAft>
                <a:spcPts val="0"/>
              </a:spcAft>
              <a:buClr>
                <a:schemeClr val="dk1"/>
              </a:buClr>
              <a:buFont typeface="Arial"/>
              <a:buNone/>
              <a:defRPr b="0" i="0" sz="1600" u="none" cap="none" strike="noStrike">
                <a:solidFill>
                  <a:schemeClr val="dk1"/>
                </a:solidFill>
                <a:latin typeface="Arial"/>
                <a:ea typeface="Arial"/>
                <a:cs typeface="Arial"/>
                <a:sym typeface="Arial"/>
              </a:defRPr>
            </a:lvl6pPr>
            <a:lvl7pPr indent="0" lvl="6" marL="2743200" marR="0" rtl="0" algn="l">
              <a:lnSpc>
                <a:spcPct val="90000"/>
              </a:lnSpc>
              <a:spcBef>
                <a:spcPts val="0"/>
              </a:spcBef>
              <a:spcAft>
                <a:spcPts val="0"/>
              </a:spcAft>
              <a:buClr>
                <a:schemeClr val="dk1"/>
              </a:buClr>
              <a:buFont typeface="Arial"/>
              <a:buNone/>
              <a:defRPr b="0" i="0" sz="1600" u="none" cap="none" strike="noStrike">
                <a:solidFill>
                  <a:schemeClr val="dk1"/>
                </a:solidFill>
                <a:latin typeface="Arial"/>
                <a:ea typeface="Arial"/>
                <a:cs typeface="Arial"/>
                <a:sym typeface="Arial"/>
              </a:defRPr>
            </a:lvl7pPr>
            <a:lvl8pPr indent="0" lvl="7" marL="3200400" marR="0" rtl="0" algn="l">
              <a:lnSpc>
                <a:spcPct val="90000"/>
              </a:lnSpc>
              <a:spcBef>
                <a:spcPts val="0"/>
              </a:spcBef>
              <a:spcAft>
                <a:spcPts val="0"/>
              </a:spcAft>
              <a:buClr>
                <a:schemeClr val="dk1"/>
              </a:buClr>
              <a:buFont typeface="Arial"/>
              <a:buNone/>
              <a:defRPr b="0" i="0" sz="1600" u="none" cap="none" strike="noStrike">
                <a:solidFill>
                  <a:schemeClr val="dk1"/>
                </a:solidFill>
                <a:latin typeface="Arial"/>
                <a:ea typeface="Arial"/>
                <a:cs typeface="Arial"/>
                <a:sym typeface="Arial"/>
              </a:defRPr>
            </a:lvl8pPr>
            <a:lvl9pPr indent="0" lvl="8" marL="3657600" marR="0" rtl="0" algn="l">
              <a:lnSpc>
                <a:spcPct val="90000"/>
              </a:lnSpc>
              <a:spcBef>
                <a:spcPts val="0"/>
              </a:spcBef>
              <a:spcAft>
                <a:spcPts val="0"/>
              </a:spcAft>
              <a:buClr>
                <a:schemeClr val="dk1"/>
              </a:buClr>
              <a:buFont typeface="Arial"/>
              <a:buNone/>
              <a:defRPr b="0" i="0" sz="1600" u="none" cap="none" strike="noStrike">
                <a:solidFill>
                  <a:schemeClr val="dk1"/>
                </a:solidFill>
                <a:latin typeface="Arial"/>
                <a:ea typeface="Arial"/>
                <a:cs typeface="Arial"/>
                <a:sym typeface="Arial"/>
              </a:defRPr>
            </a:lvl9pPr>
          </a:lstStyle>
          <a:p/>
        </p:txBody>
      </p:sp>
      <p:sp>
        <p:nvSpPr>
          <p:cNvPr id="30" name="Shape 30"/>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31" name="Shape 31"/>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32" name="Shape 32"/>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2"/>
              </a:buClr>
              <a:buFont typeface="Arial"/>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5" name="Shape 35"/>
          <p:cNvSpPr txBox="1"/>
          <p:nvPr>
            <p:ph idx="1" type="body"/>
          </p:nvPr>
        </p:nvSpPr>
        <p:spPr>
          <a:xfrm>
            <a:off x="685800" y="1981200"/>
            <a:ext cx="3809998" cy="4114800"/>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0" lvl="5" marL="25146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0" lvl="6" marL="29718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0" lvl="7" marL="34290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0" lvl="8" marL="38862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6" name="Shape 36"/>
          <p:cNvSpPr txBox="1"/>
          <p:nvPr>
            <p:ph idx="2" type="body"/>
          </p:nvPr>
        </p:nvSpPr>
        <p:spPr>
          <a:xfrm>
            <a:off x="4648200" y="1981200"/>
            <a:ext cx="3809998" cy="4114800"/>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0" lvl="5" marL="25146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0" lvl="6" marL="29718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0" lvl="7" marL="34290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0" lvl="8" marL="38862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7" name="Shape 37"/>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38" name="Shape 38"/>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39" name="Shape 39"/>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630237" y="365125"/>
            <a:ext cx="7886700" cy="132556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2"/>
              </a:buClr>
              <a:buFont typeface="Arial"/>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2" name="Shape 42"/>
          <p:cNvSpPr txBox="1"/>
          <p:nvPr>
            <p:ph idx="1" type="body"/>
          </p:nvPr>
        </p:nvSpPr>
        <p:spPr>
          <a:xfrm>
            <a:off x="630237" y="1681163"/>
            <a:ext cx="3868737" cy="823912"/>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Arial"/>
              <a:buNone/>
              <a:defRPr b="1"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1" i="0" sz="2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1"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1" i="0" sz="16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1" i="0" sz="1600" u="none" cap="none" strike="noStrike">
                <a:solidFill>
                  <a:schemeClr val="dk1"/>
                </a:solidFill>
                <a:latin typeface="Arial"/>
                <a:ea typeface="Arial"/>
                <a:cs typeface="Arial"/>
                <a:sym typeface="Arial"/>
              </a:defRPr>
            </a:lvl5pPr>
            <a:lvl6pPr indent="0" lvl="5" marL="2286000" marR="0" rtl="0" algn="l">
              <a:lnSpc>
                <a:spcPct val="90000"/>
              </a:lnSpc>
              <a:spcBef>
                <a:spcPts val="0"/>
              </a:spcBef>
              <a:spcAft>
                <a:spcPts val="0"/>
              </a:spcAft>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lnSpc>
                <a:spcPct val="90000"/>
              </a:lnSpc>
              <a:spcBef>
                <a:spcPts val="0"/>
              </a:spcBef>
              <a:spcAft>
                <a:spcPts val="0"/>
              </a:spcAft>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lnSpc>
                <a:spcPct val="90000"/>
              </a:lnSpc>
              <a:spcBef>
                <a:spcPts val="0"/>
              </a:spcBef>
              <a:spcAft>
                <a:spcPts val="0"/>
              </a:spcAft>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lnSpc>
                <a:spcPct val="90000"/>
              </a:lnSpc>
              <a:spcBef>
                <a:spcPts val="0"/>
              </a:spcBef>
              <a:spcAft>
                <a:spcPts val="0"/>
              </a:spcAft>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43" name="Shape 43"/>
          <p:cNvSpPr txBox="1"/>
          <p:nvPr>
            <p:ph idx="2" type="body"/>
          </p:nvPr>
        </p:nvSpPr>
        <p:spPr>
          <a:xfrm>
            <a:off x="630237" y="2505075"/>
            <a:ext cx="3868737" cy="3684588"/>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0" lvl="5" marL="25146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0" lvl="6" marL="29718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0" lvl="7" marL="34290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0" lvl="8" marL="38862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44" name="Shape 44"/>
          <p:cNvSpPr txBox="1"/>
          <p:nvPr>
            <p:ph idx="3" type="body"/>
          </p:nvPr>
        </p:nvSpPr>
        <p:spPr>
          <a:xfrm>
            <a:off x="4629150" y="1681163"/>
            <a:ext cx="3887786" cy="823912"/>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Arial"/>
              <a:buNone/>
              <a:defRPr b="1"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1" i="0" sz="2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1"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1" i="0" sz="16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1" i="0" sz="1600" u="none" cap="none" strike="noStrike">
                <a:solidFill>
                  <a:schemeClr val="dk1"/>
                </a:solidFill>
                <a:latin typeface="Arial"/>
                <a:ea typeface="Arial"/>
                <a:cs typeface="Arial"/>
                <a:sym typeface="Arial"/>
              </a:defRPr>
            </a:lvl5pPr>
            <a:lvl6pPr indent="0" lvl="5" marL="2286000" marR="0" rtl="0" algn="l">
              <a:lnSpc>
                <a:spcPct val="90000"/>
              </a:lnSpc>
              <a:spcBef>
                <a:spcPts val="0"/>
              </a:spcBef>
              <a:spcAft>
                <a:spcPts val="0"/>
              </a:spcAft>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lnSpc>
                <a:spcPct val="90000"/>
              </a:lnSpc>
              <a:spcBef>
                <a:spcPts val="0"/>
              </a:spcBef>
              <a:spcAft>
                <a:spcPts val="0"/>
              </a:spcAft>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lnSpc>
                <a:spcPct val="90000"/>
              </a:lnSpc>
              <a:spcBef>
                <a:spcPts val="0"/>
              </a:spcBef>
              <a:spcAft>
                <a:spcPts val="0"/>
              </a:spcAft>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lnSpc>
                <a:spcPct val="90000"/>
              </a:lnSpc>
              <a:spcBef>
                <a:spcPts val="0"/>
              </a:spcBef>
              <a:spcAft>
                <a:spcPts val="0"/>
              </a:spcAft>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45" name="Shape 45"/>
          <p:cNvSpPr txBox="1"/>
          <p:nvPr>
            <p:ph idx="4" type="body"/>
          </p:nvPr>
        </p:nvSpPr>
        <p:spPr>
          <a:xfrm>
            <a:off x="4629150" y="2505075"/>
            <a:ext cx="3887786" cy="3684588"/>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0" lvl="5" marL="25146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0" lvl="6" marL="29718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0" lvl="7" marL="34290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0" lvl="8" marL="38862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46" name="Shape 46"/>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47" name="Shape 47"/>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48" name="Shape 48"/>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2"/>
              </a:buClr>
              <a:buFont typeface="Arial"/>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51" name="Shape 51"/>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52" name="Shape 52"/>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53" name="Shape 53"/>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630237" y="457200"/>
            <a:ext cx="2949575" cy="1600198"/>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2"/>
              </a:buClr>
              <a:buFont typeface="Arial"/>
              <a:buNone/>
              <a:defRPr b="0" i="0" sz="32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56" name="Shape 56"/>
          <p:cNvSpPr txBox="1"/>
          <p:nvPr>
            <p:ph idx="1" type="body"/>
          </p:nvPr>
        </p:nvSpPr>
        <p:spPr>
          <a:xfrm>
            <a:off x="3887787" y="987425"/>
            <a:ext cx="4629150" cy="4873623"/>
          </a:xfrm>
          <a:prstGeom prst="rect">
            <a:avLst/>
          </a:prstGeom>
          <a:noFill/>
          <a:ln>
            <a:noFill/>
          </a:ln>
        </p:spPr>
        <p:txBody>
          <a:bodyPr anchorCtr="0" anchor="t" bIns="91425" lIns="91425" rIns="91425" tIns="91425"/>
          <a:lstStyle>
            <a:lvl1pPr indent="63500" lvl="0" marL="342900" marR="0" rtl="0" algn="l">
              <a:lnSpc>
                <a:spcPct val="100000"/>
              </a:lnSpc>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69850" lvl="1" marL="742950" marR="0" rtl="0" algn="l">
              <a:lnSpc>
                <a:spcPct val="100000"/>
              </a:lnSpc>
              <a:spcBef>
                <a:spcPts val="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25400" lvl="3" marL="1600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25400" lvl="4" marL="20574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2700" lvl="5" marL="2514600" marR="0" rtl="0" algn="l">
              <a:lnSpc>
                <a:spcPct val="90000"/>
              </a:lnSpc>
              <a:spcBef>
                <a:spcPts val="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2700" lvl="6" marL="2971800" marR="0" rtl="0" algn="l">
              <a:lnSpc>
                <a:spcPct val="90000"/>
              </a:lnSpc>
              <a:spcBef>
                <a:spcPts val="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2700" lvl="7" marL="3429000" marR="0" rtl="0" algn="l">
              <a:lnSpc>
                <a:spcPct val="90000"/>
              </a:lnSpc>
              <a:spcBef>
                <a:spcPts val="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2700" lvl="8" marL="3886200" marR="0" rtl="0" algn="l">
              <a:lnSpc>
                <a:spcPct val="90000"/>
              </a:lnSpc>
              <a:spcBef>
                <a:spcPts val="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57" name="Shape 57"/>
          <p:cNvSpPr txBox="1"/>
          <p:nvPr>
            <p:ph idx="2" type="body"/>
          </p:nvPr>
        </p:nvSpPr>
        <p:spPr>
          <a:xfrm>
            <a:off x="630237" y="2057400"/>
            <a:ext cx="2949575" cy="3811588"/>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6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2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5pPr>
            <a:lvl6pPr indent="0" lvl="5" marL="2286000" marR="0" rtl="0" algn="l">
              <a:lnSpc>
                <a:spcPct val="9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6pPr>
            <a:lvl7pPr indent="0" lvl="6" marL="2743200" marR="0" rtl="0" algn="l">
              <a:lnSpc>
                <a:spcPct val="9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7pPr>
            <a:lvl8pPr indent="0" lvl="7" marL="3200400" marR="0" rtl="0" algn="l">
              <a:lnSpc>
                <a:spcPct val="9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8pPr>
            <a:lvl9pPr indent="0" lvl="8" marL="3657600" marR="0" rtl="0" algn="l">
              <a:lnSpc>
                <a:spcPct val="9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9pPr>
          </a:lstStyle>
          <a:p/>
        </p:txBody>
      </p:sp>
      <p:sp>
        <p:nvSpPr>
          <p:cNvPr id="58" name="Shape 5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59" name="Shape 5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60" name="Shape 6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630237" y="457200"/>
            <a:ext cx="2949575" cy="1600198"/>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2"/>
              </a:buClr>
              <a:buFont typeface="Arial"/>
              <a:buNone/>
              <a:defRPr b="0" i="0" sz="32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63" name="Shape 63"/>
          <p:cNvSpPr/>
          <p:nvPr>
            <p:ph idx="2" type="pic"/>
          </p:nvPr>
        </p:nvSpPr>
        <p:spPr>
          <a:xfrm>
            <a:off x="3887787" y="987425"/>
            <a:ext cx="4629150" cy="4873623"/>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64" name="Shape 64"/>
          <p:cNvSpPr txBox="1"/>
          <p:nvPr>
            <p:ph idx="1" type="body"/>
          </p:nvPr>
        </p:nvSpPr>
        <p:spPr>
          <a:xfrm>
            <a:off x="630237" y="2057400"/>
            <a:ext cx="2949575" cy="3811588"/>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6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2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5pPr>
            <a:lvl6pPr indent="0" lvl="5" marL="2286000" marR="0" rtl="0" algn="l">
              <a:lnSpc>
                <a:spcPct val="9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6pPr>
            <a:lvl7pPr indent="0" lvl="6" marL="2743200" marR="0" rtl="0" algn="l">
              <a:lnSpc>
                <a:spcPct val="9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7pPr>
            <a:lvl8pPr indent="0" lvl="7" marL="3200400" marR="0" rtl="0" algn="l">
              <a:lnSpc>
                <a:spcPct val="9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8pPr>
            <a:lvl9pPr indent="0" lvl="8" marL="3657600" marR="0" rtl="0" algn="l">
              <a:lnSpc>
                <a:spcPct val="9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9pPr>
          </a:lstStyle>
          <a:p/>
        </p:txBody>
      </p:sp>
      <p:sp>
        <p:nvSpPr>
          <p:cNvPr id="65" name="Shape 65"/>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66" name="Shape 66"/>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67" name="Shape 67"/>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2"/>
              </a:buClr>
              <a:buFont typeface="Arial"/>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7" name="Shape 7"/>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0" lvl="5" marL="25146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0" lvl="6" marL="29718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0" lvl="7" marL="34290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0" lvl="8" marL="3886200" marR="0" rtl="0" algn="l">
              <a:lnSpc>
                <a:spcPct val="90000"/>
              </a:lnSpc>
              <a:spcBef>
                <a:spcPts val="50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8" name="Shape 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09.jpg"/><Relationship Id="rId5" Type="http://schemas.openxmlformats.org/officeDocument/2006/relationships/image" Target="../media/image0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t.umblr.com/redirect?z=https%3A%2F%2Fwww.facebook.com%2Fmedia%2Fset%2F%3Fset%3Da.10153412283436433.1073741909.20959866432%26type%3D1%26l%3Da9447fd747&amp;t=NmQ3NjhlMWYxMWY0NjBlZmVhYTllNDNlMzFlMmJiMTgwYjUzYzdiZCxTa1hQY2FxZw%3D%3D&amp;b=t%3A6gs1il7iS9dC9ooa-qhqrA&amp;m=1" TargetMode="External"/><Relationship Id="rId4" Type="http://schemas.openxmlformats.org/officeDocument/2006/relationships/hyperlink" Target="http://t.umblr.com/redirect?z=https%3A%2F%2Fwww.facebook.com%2Fmedia%2Fset%2F%3Fset%3Da.10153412283436433.1073741909.20959866432%26type%3D1%26l%3Da9447fd747&amp;t=NmQ3NjhlMWYxMWY0NjBlZmVhYTllNDNlMzFlMmJiMTgwYjUzYzdiZCxTa1hQY2FxZw%3D%3D&amp;b=t%3A6gs1il7iS9dC9ooa-qhqrA&amp;m=1" TargetMode="External"/><Relationship Id="rId5" Type="http://schemas.openxmlformats.org/officeDocument/2006/relationships/hyperlink" Target="http://t.umblr.com/redirect?z=http%3A%2F%2Fbit.ly%2F1Qlfwgg&amp;t=NTU3NWEyZWE5M2ZjMTdhNDJjMzkwYzg5MTk5OGUxODVhY2U4YjZhNixTa1hQY2FxZw%3D%3D&amp;b=t%3A6gs1il7iS9dC9ooa-qhqrA&amp;m=1" TargetMode="External"/><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en.wikipedia.org/wiki/Art" TargetMode="External"/><Relationship Id="rId4" Type="http://schemas.openxmlformats.org/officeDocument/2006/relationships/hyperlink" Target="https://en.wikipedia.org/wiki/New_York,_New_York" TargetMode="External"/><Relationship Id="rId11" Type="http://schemas.openxmlformats.org/officeDocument/2006/relationships/image" Target="../media/image16.jpg"/><Relationship Id="rId10" Type="http://schemas.openxmlformats.org/officeDocument/2006/relationships/image" Target="../media/image20.jpg"/><Relationship Id="rId9" Type="http://schemas.openxmlformats.org/officeDocument/2006/relationships/image" Target="../media/image13.jpg"/><Relationship Id="rId5" Type="http://schemas.openxmlformats.org/officeDocument/2006/relationships/hyperlink" Target="https://en.wikipedia.org/wiki/Gender_inequality" TargetMode="External"/><Relationship Id="rId6" Type="http://schemas.openxmlformats.org/officeDocument/2006/relationships/hyperlink" Target="https://en.wikipedia.org/wiki/Racial_inequality" TargetMode="External"/><Relationship Id="rId7" Type="http://schemas.openxmlformats.org/officeDocument/2006/relationships/hyperlink" Target="https://en.wikipedia.org/wiki/Gorilla_suit" TargetMode="External"/><Relationship Id="rId8" Type="http://schemas.openxmlformats.org/officeDocument/2006/relationships/hyperlink" Target="https://en.wikipedia.org/wiki/Museum_of_Modern_Ar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en.wikipedia.org/wiki/Process_art" TargetMode="External"/><Relationship Id="rId4" Type="http://schemas.openxmlformats.org/officeDocument/2006/relationships/image" Target="../media/image21.jpg"/><Relationship Id="rId5"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en.wikipedia.org/wiki/Thrift_store" TargetMode="External"/><Relationship Id="rId4" Type="http://schemas.openxmlformats.org/officeDocument/2006/relationships/hyperlink" Target="https://en.wikipedia.org/wiki/Nostalgia" TargetMode="External"/><Relationship Id="rId5" Type="http://schemas.openxmlformats.org/officeDocument/2006/relationships/image" Target="../media/image0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83" name="Shape 83"/>
        <p:cNvGrpSpPr/>
        <p:nvPr/>
      </p:nvGrpSpPr>
      <p:grpSpPr>
        <a:xfrm>
          <a:off x="0" y="0"/>
          <a:ext cx="0" cy="0"/>
          <a:chOff x="0" y="0"/>
          <a:chExt cx="0" cy="0"/>
        </a:xfrm>
      </p:grpSpPr>
      <p:sp>
        <p:nvSpPr>
          <p:cNvPr id="84" name="Shape 84"/>
          <p:cNvSpPr txBox="1"/>
          <p:nvPr/>
        </p:nvSpPr>
        <p:spPr>
          <a:xfrm>
            <a:off x="1588625" y="2257050"/>
            <a:ext cx="6313500" cy="1066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b="0" i="0" lang="en-US" sz="2400" u="none" cap="none" strike="noStrike">
                <a:solidFill>
                  <a:schemeClr val="lt1"/>
                </a:solidFill>
                <a:latin typeface="Questrial"/>
                <a:ea typeface="Questrial"/>
                <a:cs typeface="Questrial"/>
                <a:sym typeface="Questrial"/>
              </a:rPr>
              <a:t>Made Ya Look Mondays | </a:t>
            </a:r>
            <a:r>
              <a:rPr lang="en-US" sz="2400">
                <a:solidFill>
                  <a:schemeClr val="lt1"/>
                </a:solidFill>
                <a:latin typeface="Questrial"/>
                <a:ea typeface="Questrial"/>
                <a:cs typeface="Questrial"/>
                <a:sym typeface="Questrial"/>
              </a:rPr>
              <a:t>American Artists</a:t>
            </a:r>
          </a:p>
          <a:p>
            <a:pPr indent="0" lvl="0" marL="0" marR="0" rtl="0" algn="l">
              <a:lnSpc>
                <a:spcPct val="100000"/>
              </a:lnSpc>
              <a:spcBef>
                <a:spcPts val="0"/>
              </a:spcBef>
              <a:spcAft>
                <a:spcPts val="0"/>
              </a:spcAft>
              <a:buClr>
                <a:schemeClr val="lt1"/>
              </a:buClr>
              <a:buSzPct val="25000"/>
              <a:buFont typeface="Questrial"/>
              <a:buNone/>
            </a:pPr>
            <a:br>
              <a:rPr b="0" i="0" lang="en-US" sz="1600" u="none" cap="none" strike="noStrike">
                <a:solidFill>
                  <a:schemeClr val="lt1"/>
                </a:solidFill>
                <a:latin typeface="Questrial"/>
                <a:ea typeface="Questrial"/>
                <a:cs typeface="Questrial"/>
                <a:sym typeface="Questrial"/>
              </a:rPr>
            </a:b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42" name="Shape 142"/>
        <p:cNvGrpSpPr/>
        <p:nvPr/>
      </p:nvGrpSpPr>
      <p:grpSpPr>
        <a:xfrm>
          <a:off x="0" y="0"/>
          <a:ext cx="0" cy="0"/>
          <a:chOff x="0" y="0"/>
          <a:chExt cx="0" cy="0"/>
        </a:xfrm>
      </p:grpSpPr>
      <p:sp>
        <p:nvSpPr>
          <p:cNvPr id="143" name="Shape 143"/>
          <p:cNvSpPr txBox="1"/>
          <p:nvPr/>
        </p:nvSpPr>
        <p:spPr>
          <a:xfrm>
            <a:off x="168400" y="335650"/>
            <a:ext cx="3036300" cy="4603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Richard </a:t>
            </a:r>
            <a:r>
              <a:rPr b="1" lang="en-US" sz="2000">
                <a:solidFill>
                  <a:schemeClr val="lt1"/>
                </a:solidFill>
                <a:latin typeface="Questrial"/>
                <a:ea typeface="Questrial"/>
                <a:cs typeface="Questrial"/>
                <a:sym typeface="Questrial"/>
              </a:rPr>
              <a:t>Estes</a:t>
            </a:r>
            <a:r>
              <a:rPr b="1" lang="en-US" sz="2000">
                <a:solidFill>
                  <a:schemeClr val="lt1"/>
                </a:solidFill>
                <a:latin typeface="Questrial"/>
                <a:ea typeface="Questrial"/>
                <a:cs typeface="Questrial"/>
                <a:sym typeface="Questrial"/>
              </a:rPr>
              <a:t> | Art</a:t>
            </a:r>
          </a:p>
          <a:p>
            <a:pPr indent="0" lvl="0" marL="0" marR="0" rtl="0" algn="l">
              <a:lnSpc>
                <a:spcPct val="100000"/>
              </a:lnSpc>
              <a:spcBef>
                <a:spcPts val="0"/>
              </a:spcBef>
              <a:spcAft>
                <a:spcPts val="0"/>
              </a:spcAft>
              <a:buClr>
                <a:schemeClr val="lt1"/>
              </a:buClr>
              <a:buSzPct val="25000"/>
              <a:buFont typeface="Questrial"/>
              <a:buNone/>
            </a:pPr>
            <a:br>
              <a:rPr b="0" i="0" lang="en-US" sz="1600" u="none" cap="none" strike="noStrike">
                <a:solidFill>
                  <a:schemeClr val="lt1"/>
                </a:solidFill>
                <a:latin typeface="Questrial"/>
                <a:ea typeface="Questrial"/>
                <a:cs typeface="Questrial"/>
                <a:sym typeface="Questrial"/>
              </a:rPr>
            </a:br>
            <a:r>
              <a:rPr i="1" lang="en-US" sz="1800">
                <a:solidFill>
                  <a:srgbClr val="FFFFFF"/>
                </a:solidFill>
              </a:rPr>
              <a:t>The Candy Store</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Date: </a:t>
            </a:r>
            <a:r>
              <a:rPr lang="en-US" sz="2000">
                <a:solidFill>
                  <a:schemeClr val="lt1"/>
                </a:solidFill>
                <a:latin typeface="Questrial"/>
                <a:ea typeface="Questrial"/>
                <a:cs typeface="Questrial"/>
                <a:sym typeface="Questrial"/>
              </a:rPr>
              <a:t>1969</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Medium: </a:t>
            </a:r>
          </a:p>
          <a:p>
            <a:pPr lvl="0" rtl="0">
              <a:lnSpc>
                <a:spcPct val="115000"/>
              </a:lnSpc>
              <a:spcBef>
                <a:spcPts val="0"/>
              </a:spcBef>
              <a:spcAft>
                <a:spcPts val="1100"/>
              </a:spcAft>
              <a:buClr>
                <a:schemeClr val="dk1"/>
              </a:buClr>
              <a:buSzPct val="61111"/>
              <a:buFont typeface="Arial"/>
              <a:buNone/>
            </a:pPr>
            <a:r>
              <a:rPr lang="en-US" sz="1800">
                <a:solidFill>
                  <a:srgbClr val="FFFFFF"/>
                </a:solidFill>
                <a:latin typeface="Questrial"/>
                <a:ea typeface="Questrial"/>
                <a:cs typeface="Questrial"/>
                <a:sym typeface="Questrial"/>
              </a:rPr>
              <a:t>Oil &amp; Acrylic on Linen</a:t>
            </a:r>
          </a:p>
          <a:p>
            <a:pPr indent="0" lvl="0" marL="0" marR="0" rtl="0" algn="l">
              <a:lnSpc>
                <a:spcPct val="100000"/>
              </a:lnSpc>
              <a:spcBef>
                <a:spcPts val="0"/>
              </a:spcBef>
              <a:spcAft>
                <a:spcPts val="0"/>
              </a:spcAft>
              <a:buClr>
                <a:schemeClr val="lt1"/>
              </a:buClr>
              <a:buFont typeface="Questrial"/>
              <a:buNone/>
            </a:pPr>
            <a:r>
              <a:t/>
            </a:r>
            <a:endParaRPr sz="1800">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Dimensions: roughly</a:t>
            </a:r>
          </a:p>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48’’ x 68’’</a:t>
            </a:r>
          </a:p>
        </p:txBody>
      </p:sp>
      <p:sp>
        <p:nvSpPr>
          <p:cNvPr id="144" name="Shape 144"/>
          <p:cNvSpPr txBox="1"/>
          <p:nvPr/>
        </p:nvSpPr>
        <p:spPr>
          <a:xfrm>
            <a:off x="2249825" y="4579250"/>
            <a:ext cx="6684300" cy="1404300"/>
          </a:xfrm>
          <a:prstGeom prst="rect">
            <a:avLst/>
          </a:prstGeom>
          <a:noFill/>
          <a:ln>
            <a:noFill/>
          </a:ln>
        </p:spPr>
        <p:txBody>
          <a:bodyPr anchorCtr="0" anchor="ctr" bIns="91425" lIns="91425" rIns="91425" tIns="91425">
            <a:noAutofit/>
          </a:bodyPr>
          <a:lstStyle/>
          <a:p>
            <a:pPr lvl="0" rtl="0">
              <a:spcBef>
                <a:spcPts val="0"/>
              </a:spcBef>
              <a:buNone/>
            </a:pPr>
            <a:r>
              <a:rPr lang="en-US" sz="1000">
                <a:solidFill>
                  <a:srgbClr val="FFFFFF"/>
                </a:solidFill>
              </a:rPr>
              <a:t>In this painting, Richard Estes scrupulously represents not only the signs, displays, and sugared goods for sale at a New York City candy shop but, in smooth glass reflections, the world beyond the store—the facades of facing buildings and a white parked van. Both the reflections on the store windows and the inside of the store are equally visible and clear. For all of its visual accessibility, The Candy Store is a sophisticated meditation on the processes of sight and representation. It replicates the experience of seeing the store and peering into the window while walking down the street, capturing depth and recession in the depiction of several angled fluorescent lights while at the same time remaining emphatically flat and frontal.</a:t>
            </a:r>
          </a:p>
        </p:txBody>
      </p:sp>
      <p:pic>
        <p:nvPicPr>
          <p:cNvPr id="145" name="Shape 145"/>
          <p:cNvPicPr preferRelativeResize="0"/>
          <p:nvPr/>
        </p:nvPicPr>
        <p:blipFill>
          <a:blip r:embed="rId3">
            <a:alphaModFix/>
          </a:blip>
          <a:stretch>
            <a:fillRect/>
          </a:stretch>
        </p:blipFill>
        <p:spPr>
          <a:xfrm>
            <a:off x="3035100" y="799225"/>
            <a:ext cx="5200650" cy="3676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49" name="Shape 149"/>
        <p:cNvGrpSpPr/>
        <p:nvPr/>
      </p:nvGrpSpPr>
      <p:grpSpPr>
        <a:xfrm>
          <a:off x="0" y="0"/>
          <a:ext cx="0" cy="0"/>
          <a:chOff x="0" y="0"/>
          <a:chExt cx="0" cy="0"/>
        </a:xfrm>
      </p:grpSpPr>
      <p:sp>
        <p:nvSpPr>
          <p:cNvPr id="150" name="Shape 150"/>
          <p:cNvSpPr txBox="1"/>
          <p:nvPr/>
        </p:nvSpPr>
        <p:spPr>
          <a:xfrm>
            <a:off x="168400" y="335650"/>
            <a:ext cx="3036300" cy="4603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Fred Eversley</a:t>
            </a:r>
            <a:r>
              <a:rPr b="1" lang="en-US" sz="2000">
                <a:solidFill>
                  <a:schemeClr val="lt1"/>
                </a:solidFill>
                <a:latin typeface="Questrial"/>
                <a:ea typeface="Questrial"/>
                <a:cs typeface="Questrial"/>
                <a:sym typeface="Questrial"/>
              </a:rPr>
              <a:t> | Crafts</a:t>
            </a:r>
          </a:p>
          <a:p>
            <a:pPr indent="0" lvl="0" marL="0" marR="0" rtl="0" algn="l">
              <a:lnSpc>
                <a:spcPct val="100000"/>
              </a:lnSpc>
              <a:spcBef>
                <a:spcPts val="0"/>
              </a:spcBef>
              <a:spcAft>
                <a:spcPts val="0"/>
              </a:spcAft>
              <a:buClr>
                <a:schemeClr val="lt1"/>
              </a:buClr>
              <a:buSzPct val="25000"/>
              <a:buFont typeface="Questrial"/>
              <a:buNone/>
            </a:pPr>
            <a:br>
              <a:rPr b="0" i="0" lang="en-US" sz="1600" u="none" cap="none" strike="noStrike">
                <a:solidFill>
                  <a:schemeClr val="lt1"/>
                </a:solidFill>
                <a:latin typeface="Questrial"/>
                <a:ea typeface="Questrial"/>
                <a:cs typeface="Questrial"/>
                <a:sym typeface="Questrial"/>
              </a:rPr>
            </a:br>
            <a:r>
              <a:rPr i="1" lang="en-US" sz="1800">
                <a:solidFill>
                  <a:srgbClr val="FFFFFF"/>
                </a:solidFill>
              </a:rPr>
              <a:t>Untitled</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Date: </a:t>
            </a:r>
            <a:r>
              <a:rPr lang="en-US" sz="2000">
                <a:solidFill>
                  <a:schemeClr val="lt1"/>
                </a:solidFill>
                <a:latin typeface="Questrial"/>
                <a:ea typeface="Questrial"/>
                <a:cs typeface="Questrial"/>
                <a:sym typeface="Questrial"/>
              </a:rPr>
              <a:t>1970</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Medium: </a:t>
            </a:r>
          </a:p>
          <a:p>
            <a:pPr lvl="0" rtl="0">
              <a:lnSpc>
                <a:spcPct val="115000"/>
              </a:lnSpc>
              <a:spcBef>
                <a:spcPts val="0"/>
              </a:spcBef>
              <a:spcAft>
                <a:spcPts val="1100"/>
              </a:spcAft>
              <a:buClr>
                <a:schemeClr val="dk1"/>
              </a:buClr>
              <a:buSzPct val="61111"/>
              <a:buFont typeface="Arial"/>
              <a:buNone/>
            </a:pPr>
            <a:r>
              <a:rPr lang="en-US" sz="1800">
                <a:solidFill>
                  <a:srgbClr val="FFFFFF"/>
                </a:solidFill>
                <a:latin typeface="Questrial"/>
                <a:ea typeface="Questrial"/>
                <a:cs typeface="Questrial"/>
                <a:sym typeface="Questrial"/>
              </a:rPr>
              <a:t>Resin</a:t>
            </a:r>
          </a:p>
          <a:p>
            <a:pPr indent="0" lvl="0" marL="0" marR="0" rtl="0" algn="l">
              <a:lnSpc>
                <a:spcPct val="100000"/>
              </a:lnSpc>
              <a:spcBef>
                <a:spcPts val="0"/>
              </a:spcBef>
              <a:spcAft>
                <a:spcPts val="0"/>
              </a:spcAft>
              <a:buClr>
                <a:schemeClr val="lt1"/>
              </a:buClr>
              <a:buFont typeface="Questrial"/>
              <a:buNone/>
            </a:pPr>
            <a:r>
              <a:t/>
            </a:r>
            <a:endParaRPr sz="1800">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Font typeface="Questrial"/>
              <a:buNone/>
            </a:pPr>
            <a:r>
              <a:t/>
            </a:r>
            <a:endParaRPr sz="2000">
              <a:solidFill>
                <a:schemeClr val="lt1"/>
              </a:solidFill>
              <a:latin typeface="Questrial"/>
              <a:ea typeface="Questrial"/>
              <a:cs typeface="Questrial"/>
              <a:sym typeface="Questrial"/>
            </a:endParaRPr>
          </a:p>
        </p:txBody>
      </p:sp>
      <p:sp>
        <p:nvSpPr>
          <p:cNvPr id="151" name="Shape 151"/>
          <p:cNvSpPr txBox="1"/>
          <p:nvPr/>
        </p:nvSpPr>
        <p:spPr>
          <a:xfrm>
            <a:off x="2249825" y="4579250"/>
            <a:ext cx="6684300" cy="1404300"/>
          </a:xfrm>
          <a:prstGeom prst="rect">
            <a:avLst/>
          </a:prstGeom>
          <a:noFill/>
          <a:ln>
            <a:noFill/>
          </a:ln>
        </p:spPr>
        <p:txBody>
          <a:bodyPr anchorCtr="0" anchor="ctr" bIns="91425" lIns="91425" rIns="91425" tIns="91425">
            <a:noAutofit/>
          </a:bodyPr>
          <a:lstStyle/>
          <a:p>
            <a:pPr lvl="0" rtl="0">
              <a:spcBef>
                <a:spcPts val="0"/>
              </a:spcBef>
              <a:buNone/>
            </a:pPr>
            <a:r>
              <a:rPr lang="en-US">
                <a:solidFill>
                  <a:srgbClr val="FFFFFF"/>
                </a:solidFill>
                <a:latin typeface="Questrial"/>
                <a:ea typeface="Questrial"/>
                <a:cs typeface="Questrial"/>
                <a:sym typeface="Questrial"/>
              </a:rPr>
              <a:t>“Using plastic resin, he developed a formal sculptural language that reflected the West Coast style, a seemingly more decorative approach to minimalism that appeared to take its cues from the synthetic materials and mechanized surfaces of hot rods, surfboards and the aerospace industry. He was responsible for supervising the design and construction of high-intensity acoustic and vibration test laboratories at NASA facilities.”</a:t>
            </a:r>
          </a:p>
        </p:txBody>
      </p:sp>
      <p:pic>
        <p:nvPicPr>
          <p:cNvPr id="152" name="Shape 152"/>
          <p:cNvPicPr preferRelativeResize="0"/>
          <p:nvPr/>
        </p:nvPicPr>
        <p:blipFill>
          <a:blip r:embed="rId3">
            <a:alphaModFix/>
          </a:blip>
          <a:stretch>
            <a:fillRect/>
          </a:stretch>
        </p:blipFill>
        <p:spPr>
          <a:xfrm>
            <a:off x="3783750" y="963750"/>
            <a:ext cx="2623149" cy="3488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56" name="Shape 156"/>
        <p:cNvGrpSpPr/>
        <p:nvPr/>
      </p:nvGrpSpPr>
      <p:grpSpPr>
        <a:xfrm>
          <a:off x="0" y="0"/>
          <a:ext cx="0" cy="0"/>
          <a:chOff x="0" y="0"/>
          <a:chExt cx="0" cy="0"/>
        </a:xfrm>
      </p:grpSpPr>
      <p:sp>
        <p:nvSpPr>
          <p:cNvPr id="157" name="Shape 157"/>
          <p:cNvSpPr txBox="1"/>
          <p:nvPr/>
        </p:nvSpPr>
        <p:spPr>
          <a:xfrm>
            <a:off x="304900" y="517650"/>
            <a:ext cx="3036300" cy="4603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Lee Friedlander</a:t>
            </a:r>
            <a:r>
              <a:rPr b="1" lang="en-US" sz="2000">
                <a:solidFill>
                  <a:schemeClr val="lt1"/>
                </a:solidFill>
                <a:latin typeface="Questrial"/>
                <a:ea typeface="Questrial"/>
                <a:cs typeface="Questrial"/>
                <a:sym typeface="Questrial"/>
              </a:rPr>
              <a:t> | Art</a:t>
            </a:r>
          </a:p>
          <a:p>
            <a:pPr indent="0" lvl="0" marL="0" marR="0" rtl="0" algn="l">
              <a:lnSpc>
                <a:spcPct val="100000"/>
              </a:lnSpc>
              <a:spcBef>
                <a:spcPts val="0"/>
              </a:spcBef>
              <a:spcAft>
                <a:spcPts val="0"/>
              </a:spcAft>
              <a:buClr>
                <a:schemeClr val="lt1"/>
              </a:buClr>
              <a:buSzPct val="25000"/>
              <a:buFont typeface="Questrial"/>
              <a:buNone/>
            </a:pPr>
            <a:br>
              <a:rPr b="0" i="0" lang="en-US" sz="1600" u="none" cap="none" strike="noStrike">
                <a:solidFill>
                  <a:schemeClr val="lt1"/>
                </a:solidFill>
                <a:latin typeface="Questrial"/>
                <a:ea typeface="Questrial"/>
                <a:cs typeface="Questrial"/>
                <a:sym typeface="Questrial"/>
              </a:rPr>
            </a:br>
            <a:r>
              <a:rPr b="0" i="1" lang="en-US" sz="1600" u="none" cap="none" strike="noStrike">
                <a:solidFill>
                  <a:schemeClr val="lt1"/>
                </a:solidFill>
                <a:latin typeface="Questrial"/>
                <a:ea typeface="Questrial"/>
                <a:cs typeface="Questrial"/>
                <a:sym typeface="Questrial"/>
              </a:rPr>
              <a:t>The L</a:t>
            </a:r>
            <a:r>
              <a:rPr i="1" lang="en-US" sz="1600">
                <a:solidFill>
                  <a:schemeClr val="lt1"/>
                </a:solidFill>
                <a:latin typeface="Questrial"/>
                <a:ea typeface="Questrial"/>
                <a:cs typeface="Questrial"/>
                <a:sym typeface="Questrial"/>
              </a:rPr>
              <a:t>ittle Screens  Series</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Date: </a:t>
            </a:r>
            <a:r>
              <a:rPr lang="en-US" sz="2000">
                <a:solidFill>
                  <a:schemeClr val="lt1"/>
                </a:solidFill>
                <a:latin typeface="Questrial"/>
                <a:ea typeface="Questrial"/>
                <a:cs typeface="Questrial"/>
                <a:sym typeface="Questrial"/>
              </a:rPr>
              <a:t>1962</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Medium: </a:t>
            </a:r>
          </a:p>
          <a:p>
            <a:pPr lvl="0" rtl="0">
              <a:lnSpc>
                <a:spcPct val="115000"/>
              </a:lnSpc>
              <a:spcBef>
                <a:spcPts val="0"/>
              </a:spcBef>
              <a:spcAft>
                <a:spcPts val="1100"/>
              </a:spcAft>
              <a:buClr>
                <a:schemeClr val="dk1"/>
              </a:buClr>
              <a:buSzPct val="61111"/>
              <a:buFont typeface="Arial"/>
              <a:buNone/>
            </a:pPr>
            <a:r>
              <a:rPr lang="en-US" sz="1800">
                <a:solidFill>
                  <a:srgbClr val="FFFFFF"/>
                </a:solidFill>
                <a:latin typeface="Questrial"/>
                <a:ea typeface="Questrial"/>
                <a:cs typeface="Questrial"/>
                <a:sym typeface="Questrial"/>
              </a:rPr>
              <a:t>Silver Gelatin Print</a:t>
            </a:r>
          </a:p>
          <a:p>
            <a:pPr indent="0" lvl="0" marL="0" marR="0" rtl="0" algn="l">
              <a:lnSpc>
                <a:spcPct val="100000"/>
              </a:lnSpc>
              <a:spcBef>
                <a:spcPts val="0"/>
              </a:spcBef>
              <a:spcAft>
                <a:spcPts val="0"/>
              </a:spcAft>
              <a:buClr>
                <a:schemeClr val="lt1"/>
              </a:buClr>
              <a:buFont typeface="Questrial"/>
              <a:buNone/>
            </a:pPr>
            <a:r>
              <a:t/>
            </a:r>
            <a:endParaRPr sz="1800">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Font typeface="Questrial"/>
              <a:buNone/>
            </a:pPr>
            <a:r>
              <a:t/>
            </a:r>
            <a:endParaRPr sz="2000">
              <a:solidFill>
                <a:schemeClr val="lt1"/>
              </a:solidFill>
              <a:latin typeface="Questrial"/>
              <a:ea typeface="Questrial"/>
              <a:cs typeface="Questrial"/>
              <a:sym typeface="Questrial"/>
            </a:endParaRPr>
          </a:p>
        </p:txBody>
      </p:sp>
      <p:pic>
        <p:nvPicPr>
          <p:cNvPr id="158" name="Shape 158"/>
          <p:cNvPicPr preferRelativeResize="0"/>
          <p:nvPr/>
        </p:nvPicPr>
        <p:blipFill>
          <a:blip r:embed="rId3">
            <a:alphaModFix/>
          </a:blip>
          <a:stretch>
            <a:fillRect/>
          </a:stretch>
        </p:blipFill>
        <p:spPr>
          <a:xfrm>
            <a:off x="4570075" y="342149"/>
            <a:ext cx="4238124" cy="2774049"/>
          </a:xfrm>
          <a:prstGeom prst="rect">
            <a:avLst/>
          </a:prstGeom>
          <a:noFill/>
          <a:ln>
            <a:noFill/>
          </a:ln>
        </p:spPr>
      </p:pic>
      <p:pic>
        <p:nvPicPr>
          <p:cNvPr id="159" name="Shape 159"/>
          <p:cNvPicPr preferRelativeResize="0"/>
          <p:nvPr/>
        </p:nvPicPr>
        <p:blipFill>
          <a:blip r:embed="rId4">
            <a:alphaModFix/>
          </a:blip>
          <a:stretch>
            <a:fillRect/>
          </a:stretch>
        </p:blipFill>
        <p:spPr>
          <a:xfrm>
            <a:off x="7085575" y="3347725"/>
            <a:ext cx="1791900" cy="2703050"/>
          </a:xfrm>
          <a:prstGeom prst="rect">
            <a:avLst/>
          </a:prstGeom>
          <a:noFill/>
          <a:ln>
            <a:noFill/>
          </a:ln>
        </p:spPr>
      </p:pic>
      <p:sp>
        <p:nvSpPr>
          <p:cNvPr id="160" name="Shape 160"/>
          <p:cNvSpPr txBox="1"/>
          <p:nvPr/>
        </p:nvSpPr>
        <p:spPr>
          <a:xfrm>
            <a:off x="304900" y="3340775"/>
            <a:ext cx="4382100" cy="3000000"/>
          </a:xfrm>
          <a:prstGeom prst="rect">
            <a:avLst/>
          </a:prstGeom>
          <a:noFill/>
          <a:ln>
            <a:noFill/>
          </a:ln>
        </p:spPr>
        <p:txBody>
          <a:bodyPr anchorCtr="0" anchor="ctr" bIns="91425" lIns="91425" rIns="91425" tIns="91425">
            <a:noAutofit/>
          </a:bodyPr>
          <a:lstStyle/>
          <a:p>
            <a:pPr lvl="0" rtl="0">
              <a:spcBef>
                <a:spcPts val="0"/>
              </a:spcBef>
              <a:buNone/>
            </a:pPr>
            <a:r>
              <a:rPr lang="en-US">
                <a:solidFill>
                  <a:srgbClr val="FFFFFF"/>
                </a:solidFill>
                <a:latin typeface="Questrial"/>
                <a:ea typeface="Questrial"/>
                <a:cs typeface="Questrial"/>
                <a:sym typeface="Questrial"/>
              </a:rPr>
              <a:t>Extensively traveled, Friedlander has had more than his share of hotel rooms and temporary lodgings. In the early 1960s, characteristic of his methods, Friedlander’s eye recurrently landed on television screens (then a relatively recent luxury appliance) in these lonely rooms. The half-light broadcast from the luminous boxes cast an unearthly pall over the quotidian objects of everyday life.</a:t>
            </a:r>
          </a:p>
        </p:txBody>
      </p:sp>
      <p:pic>
        <p:nvPicPr>
          <p:cNvPr id="161" name="Shape 161"/>
          <p:cNvPicPr preferRelativeResize="0"/>
          <p:nvPr/>
        </p:nvPicPr>
        <p:blipFill>
          <a:blip r:embed="rId5">
            <a:alphaModFix/>
          </a:blip>
          <a:stretch>
            <a:fillRect/>
          </a:stretch>
        </p:blipFill>
        <p:spPr>
          <a:xfrm>
            <a:off x="5007270" y="3340764"/>
            <a:ext cx="1791899" cy="27169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65" name="Shape 165"/>
        <p:cNvGrpSpPr/>
        <p:nvPr/>
      </p:nvGrpSpPr>
      <p:grpSpPr>
        <a:xfrm>
          <a:off x="0" y="0"/>
          <a:ext cx="0" cy="0"/>
          <a:chOff x="0" y="0"/>
          <a:chExt cx="0" cy="0"/>
        </a:xfrm>
      </p:grpSpPr>
      <p:sp>
        <p:nvSpPr>
          <p:cNvPr id="166" name="Shape 166"/>
          <p:cNvSpPr txBox="1"/>
          <p:nvPr/>
        </p:nvSpPr>
        <p:spPr>
          <a:xfrm>
            <a:off x="304900" y="517650"/>
            <a:ext cx="3036300" cy="4603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 Urs </a:t>
            </a:r>
            <a:r>
              <a:rPr b="1" lang="en-US" sz="2000">
                <a:solidFill>
                  <a:schemeClr val="lt1"/>
                </a:solidFill>
                <a:latin typeface="Questrial"/>
                <a:ea typeface="Questrial"/>
                <a:cs typeface="Questrial"/>
                <a:sym typeface="Questrial"/>
              </a:rPr>
              <a:t>Fischer</a:t>
            </a:r>
            <a:r>
              <a:rPr lang="en-US" sz="2000">
                <a:solidFill>
                  <a:schemeClr val="lt1"/>
                </a:solidFill>
                <a:latin typeface="Questrial"/>
                <a:ea typeface="Questrial"/>
                <a:cs typeface="Questrial"/>
                <a:sym typeface="Questrial"/>
              </a:rPr>
              <a:t> </a:t>
            </a:r>
            <a:r>
              <a:rPr b="1" lang="en-US" sz="2000">
                <a:solidFill>
                  <a:schemeClr val="lt1"/>
                </a:solidFill>
                <a:latin typeface="Questrial"/>
                <a:ea typeface="Questrial"/>
                <a:cs typeface="Questrial"/>
                <a:sym typeface="Questrial"/>
              </a:rPr>
              <a:t> | CRAFTS</a:t>
            </a:r>
          </a:p>
          <a:p>
            <a:pPr indent="0" lvl="0" marL="0" marR="0" rtl="0" algn="l">
              <a:lnSpc>
                <a:spcPct val="100000"/>
              </a:lnSpc>
              <a:spcBef>
                <a:spcPts val="0"/>
              </a:spcBef>
              <a:spcAft>
                <a:spcPts val="0"/>
              </a:spcAft>
              <a:buClr>
                <a:schemeClr val="lt1"/>
              </a:buClr>
              <a:buFont typeface="Questrial"/>
              <a:buNone/>
            </a:pPr>
            <a:r>
              <a:t/>
            </a:r>
            <a:endParaRPr i="1" sz="1600">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i="1" lang="en-US" sz="1600">
                <a:solidFill>
                  <a:schemeClr val="lt1"/>
                </a:solidFill>
                <a:latin typeface="Questrial"/>
                <a:ea typeface="Questrial"/>
                <a:cs typeface="Questrial"/>
                <a:sym typeface="Questrial"/>
              </a:rPr>
              <a:t>Standing Julian</a:t>
            </a:r>
          </a:p>
          <a:p>
            <a:pPr indent="0" lvl="0" marL="0" marR="0" rtl="0" algn="l">
              <a:lnSpc>
                <a:spcPct val="100000"/>
              </a:lnSpc>
              <a:spcBef>
                <a:spcPts val="0"/>
              </a:spcBef>
              <a:spcAft>
                <a:spcPts val="0"/>
              </a:spcAft>
              <a:buClr>
                <a:schemeClr val="lt1"/>
              </a:buClr>
              <a:buFont typeface="Questrial"/>
              <a:buNone/>
            </a:pPr>
            <a:r>
              <a:t/>
            </a:r>
            <a:endParaRPr i="1" sz="1600">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i="1" lang="en-US" sz="1600">
                <a:solidFill>
                  <a:schemeClr val="lt1"/>
                </a:solidFill>
                <a:latin typeface="Questrial"/>
                <a:ea typeface="Questrial"/>
                <a:cs typeface="Questrial"/>
                <a:sym typeface="Questrial"/>
              </a:rPr>
              <a:t>2015</a:t>
            </a:r>
          </a:p>
          <a:p>
            <a:pPr indent="0" lvl="0" marL="0" marR="0" rtl="0" algn="l">
              <a:lnSpc>
                <a:spcPct val="100000"/>
              </a:lnSpc>
              <a:spcBef>
                <a:spcPts val="0"/>
              </a:spcBef>
              <a:spcAft>
                <a:spcPts val="0"/>
              </a:spcAft>
              <a:buClr>
                <a:schemeClr val="lt1"/>
              </a:buClr>
              <a:buFont typeface="Questrial"/>
              <a:buNone/>
            </a:pPr>
            <a:r>
              <a:t/>
            </a:r>
            <a:endParaRPr i="1" sz="1600">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i="1" lang="en-US" sz="1600">
                <a:solidFill>
                  <a:schemeClr val="lt1"/>
                </a:solidFill>
                <a:latin typeface="Questrial"/>
                <a:ea typeface="Questrial"/>
                <a:cs typeface="Questrial"/>
                <a:sym typeface="Questrial"/>
              </a:rPr>
              <a:t>Wax, pigment, steel, wicks</a:t>
            </a:r>
          </a:p>
          <a:p>
            <a:pPr indent="0" lvl="0" marL="0" marR="0" rtl="0" algn="l">
              <a:lnSpc>
                <a:spcPct val="100000"/>
              </a:lnSpc>
              <a:spcBef>
                <a:spcPts val="0"/>
              </a:spcBef>
              <a:spcAft>
                <a:spcPts val="0"/>
              </a:spcAft>
              <a:buClr>
                <a:schemeClr val="lt1"/>
              </a:buClr>
              <a:buFont typeface="Questrial"/>
              <a:buNone/>
            </a:pPr>
            <a:r>
              <a:t/>
            </a:r>
            <a:endParaRPr i="1" sz="1200">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1" lang="en-US" sz="1200" u="sng">
                <a:solidFill>
                  <a:srgbClr val="FFFFFF"/>
                </a:solidFill>
                <a:latin typeface="Questrial"/>
                <a:ea typeface="Questrial"/>
                <a:cs typeface="Questrial"/>
                <a:sym typeface="Questrial"/>
                <a:hlinkClick r:id="rId3"/>
              </a:rPr>
              <a:t>Standing Julian</a:t>
            </a:r>
            <a:r>
              <a:rPr lang="en-US" sz="1200">
                <a:solidFill>
                  <a:srgbClr val="FFFFFF"/>
                </a:solidFill>
                <a:latin typeface="Questrial"/>
                <a:ea typeface="Questrial"/>
                <a:cs typeface="Questrial"/>
                <a:sym typeface="Questrial"/>
              </a:rPr>
              <a:t> is a portrait of </a:t>
            </a:r>
            <a:r>
              <a:rPr b="1" lang="en-US" sz="1200">
                <a:solidFill>
                  <a:srgbClr val="FFFFFF"/>
                </a:solidFill>
                <a:latin typeface="Questrial"/>
                <a:ea typeface="Questrial"/>
                <a:cs typeface="Questrial"/>
                <a:sym typeface="Questrial"/>
                <a:hlinkClick r:id="rId4"/>
              </a:rPr>
              <a:t>Urs Fischer</a:t>
            </a:r>
            <a:r>
              <a:rPr lang="en-US" sz="1200">
                <a:solidFill>
                  <a:srgbClr val="FFFFFF"/>
                </a:solidFill>
                <a:latin typeface="Questrial"/>
                <a:ea typeface="Questrial"/>
                <a:cs typeface="Questrial"/>
                <a:sym typeface="Questrial"/>
              </a:rPr>
              <a:t>’s friend and fellow artist Julian Schnabel. The massive sculpture is also a wax candle: lit every morning and extinguished each night, </a:t>
            </a:r>
            <a:r>
              <a:rPr lang="en-US" sz="1200" u="sng">
                <a:solidFill>
                  <a:srgbClr val="FFFFFF"/>
                </a:solidFill>
                <a:latin typeface="Questrial"/>
                <a:ea typeface="Questrial"/>
                <a:cs typeface="Questrial"/>
                <a:sym typeface="Questrial"/>
              </a:rPr>
              <a:t>Standing Julian</a:t>
            </a:r>
            <a:r>
              <a:rPr lang="en-US" sz="1200">
                <a:solidFill>
                  <a:srgbClr val="FFFFFF"/>
                </a:solidFill>
                <a:latin typeface="Questrial"/>
                <a:ea typeface="Questrial"/>
                <a:cs typeface="Questrial"/>
                <a:sym typeface="Questrial"/>
              </a:rPr>
              <a:t> will slowly melt over the course of </a:t>
            </a:r>
            <a:r>
              <a:rPr b="1" lang="en-US" sz="1200" u="sng">
                <a:solidFill>
                  <a:srgbClr val="FFFFFF"/>
                </a:solidFill>
                <a:latin typeface="Questrial"/>
                <a:ea typeface="Questrial"/>
                <a:cs typeface="Questrial"/>
                <a:sym typeface="Questrial"/>
                <a:hlinkClick r:id="rId5"/>
              </a:rPr>
              <a:t>Human Interest: Portraits from the Whitney’s Collection</a:t>
            </a:r>
            <a:r>
              <a:rPr lang="en-US" sz="1200">
                <a:solidFill>
                  <a:srgbClr val="FFFFFF"/>
                </a:solidFill>
                <a:latin typeface="Questrial"/>
                <a:ea typeface="Questrial"/>
                <a:cs typeface="Questrial"/>
                <a:sym typeface="Questrial"/>
              </a:rPr>
              <a:t>. Although this candle will eventually burn down and be discarded, the sculpture can also be recast and lit anew. As Fischer explains, his waxworks allow “materials and images to take on their own life.”</a:t>
            </a:r>
          </a:p>
          <a:p>
            <a:pPr indent="0" lvl="0" marL="0" marR="0" rtl="0" algn="l">
              <a:lnSpc>
                <a:spcPct val="100000"/>
              </a:lnSpc>
              <a:spcBef>
                <a:spcPts val="0"/>
              </a:spcBef>
              <a:spcAft>
                <a:spcPts val="0"/>
              </a:spcAft>
              <a:buClr>
                <a:schemeClr val="lt1"/>
              </a:buClr>
              <a:buFont typeface="Questrial"/>
              <a:buNone/>
            </a:pPr>
            <a:r>
              <a:t/>
            </a:r>
            <a:endParaRPr sz="2000">
              <a:solidFill>
                <a:schemeClr val="lt1"/>
              </a:solidFill>
              <a:latin typeface="Questrial"/>
              <a:ea typeface="Questrial"/>
              <a:cs typeface="Questrial"/>
              <a:sym typeface="Questrial"/>
            </a:endParaRPr>
          </a:p>
        </p:txBody>
      </p:sp>
      <p:pic>
        <p:nvPicPr>
          <p:cNvPr id="167" name="Shape 167"/>
          <p:cNvPicPr preferRelativeResize="0"/>
          <p:nvPr/>
        </p:nvPicPr>
        <p:blipFill rotWithShape="1">
          <a:blip r:embed="rId6">
            <a:alphaModFix/>
          </a:blip>
          <a:srcRect b="0" l="18778" r="0" t="0"/>
          <a:stretch/>
        </p:blipFill>
        <p:spPr>
          <a:xfrm>
            <a:off x="3273725" y="3505975"/>
            <a:ext cx="2791450" cy="3035975"/>
          </a:xfrm>
          <a:prstGeom prst="rect">
            <a:avLst/>
          </a:prstGeom>
          <a:noFill/>
          <a:ln>
            <a:noFill/>
          </a:ln>
        </p:spPr>
      </p:pic>
      <p:pic>
        <p:nvPicPr>
          <p:cNvPr id="168" name="Shape 168"/>
          <p:cNvPicPr preferRelativeResize="0"/>
          <p:nvPr/>
        </p:nvPicPr>
        <p:blipFill>
          <a:blip r:embed="rId7">
            <a:alphaModFix/>
          </a:blip>
          <a:stretch>
            <a:fillRect/>
          </a:stretch>
        </p:blipFill>
        <p:spPr>
          <a:xfrm>
            <a:off x="6217573" y="3628212"/>
            <a:ext cx="2791450" cy="2791450"/>
          </a:xfrm>
          <a:prstGeom prst="rect">
            <a:avLst/>
          </a:prstGeom>
          <a:noFill/>
          <a:ln>
            <a:noFill/>
          </a:ln>
        </p:spPr>
      </p:pic>
      <p:pic>
        <p:nvPicPr>
          <p:cNvPr id="169" name="Shape 169"/>
          <p:cNvPicPr preferRelativeResize="0"/>
          <p:nvPr/>
        </p:nvPicPr>
        <p:blipFill>
          <a:blip r:embed="rId8">
            <a:alphaModFix/>
          </a:blip>
          <a:stretch>
            <a:fillRect/>
          </a:stretch>
        </p:blipFill>
        <p:spPr>
          <a:xfrm>
            <a:off x="3560275" y="230225"/>
            <a:ext cx="4762500" cy="3171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73" name="Shape 173"/>
        <p:cNvGrpSpPr/>
        <p:nvPr/>
      </p:nvGrpSpPr>
      <p:grpSpPr>
        <a:xfrm>
          <a:off x="0" y="0"/>
          <a:ext cx="0" cy="0"/>
          <a:chOff x="0" y="0"/>
          <a:chExt cx="0" cy="0"/>
        </a:xfrm>
      </p:grpSpPr>
      <p:sp>
        <p:nvSpPr>
          <p:cNvPr id="174" name="Shape 174"/>
          <p:cNvSpPr txBox="1"/>
          <p:nvPr/>
        </p:nvSpPr>
        <p:spPr>
          <a:xfrm>
            <a:off x="304900" y="517650"/>
            <a:ext cx="3036300" cy="4603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Guerrilla Girls</a:t>
            </a:r>
            <a:r>
              <a:rPr b="1" lang="en-US" sz="2000">
                <a:solidFill>
                  <a:schemeClr val="lt1"/>
                </a:solidFill>
                <a:latin typeface="Questrial"/>
                <a:ea typeface="Questrial"/>
                <a:cs typeface="Questrial"/>
                <a:sym typeface="Questrial"/>
              </a:rPr>
              <a:t> |  ART</a:t>
            </a:r>
          </a:p>
          <a:p>
            <a:pPr indent="0" lvl="0" marL="0" marR="0" rtl="0" algn="l">
              <a:lnSpc>
                <a:spcPct val="100000"/>
              </a:lnSpc>
              <a:spcBef>
                <a:spcPts val="0"/>
              </a:spcBef>
              <a:spcAft>
                <a:spcPts val="0"/>
              </a:spcAft>
              <a:buClr>
                <a:schemeClr val="lt1"/>
              </a:buClr>
              <a:buFont typeface="Questrial"/>
              <a:buNone/>
            </a:pPr>
            <a:r>
              <a:t/>
            </a:r>
            <a:endParaRPr b="1" sz="2000">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1" lang="en-US" sz="1200">
                <a:solidFill>
                  <a:schemeClr val="lt1"/>
                </a:solidFill>
                <a:latin typeface="Questrial"/>
                <a:ea typeface="Questrial"/>
                <a:cs typeface="Questrial"/>
                <a:sym typeface="Questrial"/>
              </a:rPr>
              <a:t>Guerrilla Girls’ Portfolio</a:t>
            </a:r>
          </a:p>
          <a:p>
            <a:pPr indent="0" lvl="0" marL="0" marR="0" rtl="0" algn="l">
              <a:lnSpc>
                <a:spcPct val="100000"/>
              </a:lnSpc>
              <a:spcBef>
                <a:spcPts val="0"/>
              </a:spcBef>
              <a:spcAft>
                <a:spcPts val="0"/>
              </a:spcAft>
              <a:buClr>
                <a:schemeClr val="lt1"/>
              </a:buClr>
              <a:buSzPct val="25000"/>
              <a:buFont typeface="Questrial"/>
              <a:buNone/>
            </a:pPr>
            <a:r>
              <a:rPr b="1" lang="en-US" sz="1200">
                <a:solidFill>
                  <a:schemeClr val="lt1"/>
                </a:solidFill>
                <a:latin typeface="Questrial"/>
                <a:ea typeface="Questrial"/>
                <a:cs typeface="Questrial"/>
                <a:sym typeface="Questrial"/>
              </a:rPr>
              <a:t>1985-2012</a:t>
            </a:r>
          </a:p>
          <a:p>
            <a:pPr indent="0" lvl="0" marL="0" marR="0" rtl="0" algn="l">
              <a:lnSpc>
                <a:spcPct val="100000"/>
              </a:lnSpc>
              <a:spcBef>
                <a:spcPts val="0"/>
              </a:spcBef>
              <a:spcAft>
                <a:spcPts val="0"/>
              </a:spcAft>
              <a:buClr>
                <a:schemeClr val="lt1"/>
              </a:buClr>
              <a:buSzPct val="25000"/>
              <a:buFont typeface="Questrial"/>
              <a:buNone/>
            </a:pPr>
            <a:br>
              <a:rPr b="0" i="0" lang="en-US" sz="1600" u="none" cap="none" strike="noStrike">
                <a:solidFill>
                  <a:schemeClr val="lt1"/>
                </a:solidFill>
                <a:latin typeface="Questrial"/>
                <a:ea typeface="Questrial"/>
                <a:cs typeface="Questrial"/>
                <a:sym typeface="Questrial"/>
              </a:rPr>
            </a:br>
            <a:r>
              <a:rPr i="1" lang="en-US">
                <a:solidFill>
                  <a:srgbClr val="FFFFFF"/>
                </a:solidFill>
                <a:latin typeface="Questrial"/>
                <a:ea typeface="Questrial"/>
                <a:cs typeface="Questrial"/>
                <a:sym typeface="Questrial"/>
              </a:rPr>
              <a:t>Women in American Earn Only 2/3 of What Men Do. Women Artists Earn Only 1/3 of What Men Do.</a:t>
            </a:r>
          </a:p>
          <a:p>
            <a:pPr indent="0" lvl="0" marL="0" marR="0" rtl="0" algn="l">
              <a:lnSpc>
                <a:spcPct val="100000"/>
              </a:lnSpc>
              <a:spcBef>
                <a:spcPts val="0"/>
              </a:spcBef>
              <a:spcAft>
                <a:spcPts val="0"/>
              </a:spcAft>
              <a:buClr>
                <a:schemeClr val="lt1"/>
              </a:buClr>
              <a:buFont typeface="Questrial"/>
              <a:buNone/>
            </a:pPr>
            <a:r>
              <a:t/>
            </a:r>
            <a:endParaRPr i="1">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Font typeface="Questrial"/>
              <a:buNone/>
            </a:pPr>
            <a:r>
              <a:rPr i="1" lang="en-US">
                <a:solidFill>
                  <a:srgbClr val="FFFFFF"/>
                </a:solidFill>
                <a:latin typeface="Questrial"/>
                <a:ea typeface="Questrial"/>
                <a:cs typeface="Questrial"/>
                <a:sym typeface="Questrial"/>
              </a:rPr>
              <a:t>1985</a:t>
            </a:r>
          </a:p>
          <a:p>
            <a:pPr indent="0" lvl="0" marL="0" marR="0" rtl="0" algn="l">
              <a:lnSpc>
                <a:spcPct val="100000"/>
              </a:lnSpc>
              <a:spcBef>
                <a:spcPts val="0"/>
              </a:spcBef>
              <a:spcAft>
                <a:spcPts val="0"/>
              </a:spcAft>
              <a:buClr>
                <a:schemeClr val="lt1"/>
              </a:buClr>
              <a:buFont typeface="Questrial"/>
              <a:buNone/>
            </a:pPr>
            <a:r>
              <a:t/>
            </a:r>
            <a:endParaRPr i="1">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Font typeface="Questrial"/>
              <a:buNone/>
            </a:pPr>
            <a:r>
              <a:rPr i="1" lang="en-US">
                <a:solidFill>
                  <a:srgbClr val="FFFFFF"/>
                </a:solidFill>
                <a:latin typeface="Questrial"/>
                <a:ea typeface="Questrial"/>
                <a:cs typeface="Questrial"/>
                <a:sym typeface="Questrial"/>
              </a:rPr>
              <a:t>Poster</a:t>
            </a:r>
          </a:p>
          <a:p>
            <a:pPr indent="0" lvl="0" marL="0" marR="0" rtl="0" algn="l">
              <a:lnSpc>
                <a:spcPct val="100000"/>
              </a:lnSpc>
              <a:spcBef>
                <a:spcPts val="0"/>
              </a:spcBef>
              <a:spcAft>
                <a:spcPts val="0"/>
              </a:spcAft>
              <a:buClr>
                <a:schemeClr val="lt1"/>
              </a:buClr>
              <a:buFont typeface="Questrial"/>
              <a:buNone/>
            </a:pPr>
            <a:r>
              <a:t/>
            </a:r>
            <a:endParaRPr>
              <a:solidFill>
                <a:srgbClr val="FFFFFF"/>
              </a:solidFill>
              <a:latin typeface="Questrial"/>
              <a:ea typeface="Questrial"/>
              <a:cs typeface="Questrial"/>
              <a:sym typeface="Questrial"/>
            </a:endParaRPr>
          </a:p>
        </p:txBody>
      </p:sp>
      <p:sp>
        <p:nvSpPr>
          <p:cNvPr id="175" name="Shape 175"/>
          <p:cNvSpPr txBox="1"/>
          <p:nvPr/>
        </p:nvSpPr>
        <p:spPr>
          <a:xfrm>
            <a:off x="304900" y="3580950"/>
            <a:ext cx="5826000" cy="3000000"/>
          </a:xfrm>
          <a:prstGeom prst="rect">
            <a:avLst/>
          </a:prstGeom>
          <a:noFill/>
          <a:ln>
            <a:noFill/>
          </a:ln>
        </p:spPr>
        <p:txBody>
          <a:bodyPr anchorCtr="0" anchor="ctr" bIns="91425" lIns="91425" rIns="91425" tIns="91425">
            <a:noAutofit/>
          </a:bodyPr>
          <a:lstStyle/>
          <a:p>
            <a:pPr lvl="0">
              <a:spcBef>
                <a:spcPts val="0"/>
              </a:spcBef>
              <a:buNone/>
            </a:pPr>
            <a:r>
              <a:rPr b="1" lang="en-US" sz="1200">
                <a:solidFill>
                  <a:srgbClr val="FFFFFF"/>
                </a:solidFill>
                <a:latin typeface="Questrial"/>
                <a:ea typeface="Questrial"/>
                <a:cs typeface="Questrial"/>
                <a:sym typeface="Questrial"/>
              </a:rPr>
              <a:t>Guerrilla Girls</a:t>
            </a:r>
            <a:r>
              <a:rPr lang="en-US" sz="1200">
                <a:solidFill>
                  <a:srgbClr val="FFFFFF"/>
                </a:solidFill>
                <a:latin typeface="Questrial"/>
                <a:ea typeface="Questrial"/>
                <a:cs typeface="Questrial"/>
                <a:sym typeface="Questrial"/>
              </a:rPr>
              <a:t> are an anonymous group female artists devoted to fighting sexism and racism within the </a:t>
            </a:r>
            <a:r>
              <a:rPr lang="en-US" sz="1200">
                <a:solidFill>
                  <a:srgbClr val="FFFFFF"/>
                </a:solidFill>
                <a:latin typeface="Questrial"/>
                <a:ea typeface="Questrial"/>
                <a:cs typeface="Questrial"/>
                <a:sym typeface="Questrial"/>
                <a:hlinkClick r:id="rId3"/>
              </a:rPr>
              <a:t>art</a:t>
            </a:r>
            <a:r>
              <a:rPr lang="en-US" sz="1200">
                <a:solidFill>
                  <a:srgbClr val="FFFFFF"/>
                </a:solidFill>
                <a:latin typeface="Questrial"/>
                <a:ea typeface="Questrial"/>
                <a:cs typeface="Questrial"/>
                <a:sym typeface="Questrial"/>
              </a:rPr>
              <a:t> world. The group formed in </a:t>
            </a:r>
            <a:r>
              <a:rPr lang="en-US" sz="1200">
                <a:solidFill>
                  <a:srgbClr val="FFFFFF"/>
                </a:solidFill>
                <a:latin typeface="Questrial"/>
                <a:ea typeface="Questrial"/>
                <a:cs typeface="Questrial"/>
                <a:sym typeface="Questrial"/>
                <a:hlinkClick r:id="rId4"/>
              </a:rPr>
              <a:t>New York City</a:t>
            </a:r>
            <a:r>
              <a:rPr lang="en-US" sz="1200">
                <a:solidFill>
                  <a:srgbClr val="FFFFFF"/>
                </a:solidFill>
                <a:latin typeface="Questrial"/>
                <a:ea typeface="Questrial"/>
                <a:cs typeface="Questrial"/>
                <a:sym typeface="Questrial"/>
              </a:rPr>
              <a:t> in 1985 with the mission of bringing </a:t>
            </a:r>
            <a:r>
              <a:rPr lang="en-US" sz="1200">
                <a:solidFill>
                  <a:srgbClr val="FFFFFF"/>
                </a:solidFill>
                <a:latin typeface="Questrial"/>
                <a:ea typeface="Questrial"/>
                <a:cs typeface="Questrial"/>
                <a:sym typeface="Questrial"/>
                <a:hlinkClick r:id="rId5"/>
              </a:rPr>
              <a:t>gender</a:t>
            </a:r>
            <a:r>
              <a:rPr lang="en-US" sz="1200">
                <a:solidFill>
                  <a:srgbClr val="FFFFFF"/>
                </a:solidFill>
                <a:latin typeface="Questrial"/>
                <a:ea typeface="Questrial"/>
                <a:cs typeface="Questrial"/>
                <a:sym typeface="Questrial"/>
              </a:rPr>
              <a:t> and </a:t>
            </a:r>
            <a:r>
              <a:rPr lang="en-US" sz="1200">
                <a:solidFill>
                  <a:srgbClr val="FFFFFF"/>
                </a:solidFill>
                <a:latin typeface="Questrial"/>
                <a:ea typeface="Questrial"/>
                <a:cs typeface="Questrial"/>
                <a:sym typeface="Questrial"/>
                <a:hlinkClick r:id="rId6"/>
              </a:rPr>
              <a:t>racial inequality</a:t>
            </a:r>
            <a:r>
              <a:rPr lang="en-US" sz="1200">
                <a:solidFill>
                  <a:srgbClr val="FFFFFF"/>
                </a:solidFill>
                <a:latin typeface="Questrial"/>
                <a:ea typeface="Questrial"/>
                <a:cs typeface="Questrial"/>
                <a:sym typeface="Questrial"/>
              </a:rPr>
              <a:t> in the fine arts into focus within the greater community. Members are known for the </a:t>
            </a:r>
            <a:r>
              <a:rPr lang="en-US" sz="1200">
                <a:solidFill>
                  <a:srgbClr val="FFFFFF"/>
                </a:solidFill>
                <a:latin typeface="Questrial"/>
                <a:ea typeface="Questrial"/>
                <a:cs typeface="Questrial"/>
                <a:sym typeface="Questrial"/>
                <a:hlinkClick r:id="rId7"/>
              </a:rPr>
              <a:t>gorilla masks</a:t>
            </a:r>
            <a:r>
              <a:rPr lang="en-US" sz="1200">
                <a:solidFill>
                  <a:srgbClr val="FFFFFF"/>
                </a:solidFill>
                <a:latin typeface="Questrial"/>
                <a:ea typeface="Questrial"/>
                <a:cs typeface="Questrial"/>
                <a:sym typeface="Questrial"/>
              </a:rPr>
              <a:t> they wear to remain anonymous. </a:t>
            </a:r>
          </a:p>
          <a:p>
            <a:pPr lvl="0" rtl="0">
              <a:lnSpc>
                <a:spcPct val="115000"/>
              </a:lnSpc>
              <a:spcBef>
                <a:spcPts val="600"/>
              </a:spcBef>
              <a:spcAft>
                <a:spcPts val="600"/>
              </a:spcAft>
              <a:buClr>
                <a:schemeClr val="dk1"/>
              </a:buClr>
              <a:buSzPct val="91666"/>
              <a:buFont typeface="Arial"/>
              <a:buNone/>
            </a:pPr>
            <a:r>
              <a:rPr lang="en-US" sz="1200">
                <a:solidFill>
                  <a:srgbClr val="FFFFFF"/>
                </a:solidFill>
                <a:latin typeface="Questrial"/>
                <a:ea typeface="Questrial"/>
                <a:cs typeface="Questrial"/>
                <a:sym typeface="Questrial"/>
              </a:rPr>
              <a:t>Guerrilla Girls were formed by seven women artists in the spring of 1985 in response to the </a:t>
            </a:r>
            <a:r>
              <a:rPr lang="en-US" sz="1200">
                <a:solidFill>
                  <a:srgbClr val="FFFFFF"/>
                </a:solidFill>
                <a:latin typeface="Questrial"/>
                <a:ea typeface="Questrial"/>
                <a:cs typeface="Questrial"/>
                <a:sym typeface="Questrial"/>
                <a:hlinkClick r:id="rId8"/>
              </a:rPr>
              <a:t>Museum of Modern Art</a:t>
            </a:r>
            <a:r>
              <a:rPr lang="en-US" sz="1200">
                <a:solidFill>
                  <a:srgbClr val="FFFFFF"/>
                </a:solidFill>
                <a:latin typeface="Questrial"/>
                <a:ea typeface="Questrial"/>
                <a:cs typeface="Questrial"/>
                <a:sym typeface="Questrial"/>
              </a:rPr>
              <a:t>'s exhibition "An International Survey of Recent Painting and Sculpture," which opened in 1984. The exhibition was the inaugural show in the MoMA's newly renovated and expanded building, and was planned to be a survey of the most important contemporary art and artists in the world.</a:t>
            </a:r>
          </a:p>
          <a:p>
            <a:pPr lvl="0" rtl="0">
              <a:lnSpc>
                <a:spcPct val="115000"/>
              </a:lnSpc>
              <a:spcBef>
                <a:spcPts val="600"/>
              </a:spcBef>
              <a:spcAft>
                <a:spcPts val="600"/>
              </a:spcAft>
              <a:buClr>
                <a:schemeClr val="dk1"/>
              </a:buClr>
              <a:buSzPct val="91666"/>
              <a:buFont typeface="Arial"/>
              <a:buNone/>
            </a:pPr>
            <a:r>
              <a:rPr lang="en-US" sz="1200">
                <a:solidFill>
                  <a:srgbClr val="FFFFFF"/>
                </a:solidFill>
                <a:latin typeface="Questrial"/>
                <a:ea typeface="Questrial"/>
                <a:cs typeface="Questrial"/>
                <a:sym typeface="Questrial"/>
              </a:rPr>
              <a:t>In total, the show featured works by 169 artists, of whom only 13 were female.</a:t>
            </a:r>
          </a:p>
          <a:p>
            <a:pPr lvl="0">
              <a:spcBef>
                <a:spcPts val="0"/>
              </a:spcBef>
              <a:buNone/>
            </a:pPr>
            <a:r>
              <a:t/>
            </a:r>
            <a:endParaRPr>
              <a:solidFill>
                <a:srgbClr val="FFFFFF"/>
              </a:solidFill>
              <a:latin typeface="Questrial"/>
              <a:ea typeface="Questrial"/>
              <a:cs typeface="Questrial"/>
              <a:sym typeface="Questrial"/>
            </a:endParaRPr>
          </a:p>
          <a:p>
            <a:pPr lvl="0" rtl="0">
              <a:spcBef>
                <a:spcPts val="0"/>
              </a:spcBef>
              <a:buNone/>
            </a:pPr>
            <a:r>
              <a:t/>
            </a:r>
            <a:endParaRPr>
              <a:solidFill>
                <a:srgbClr val="FFFFFF"/>
              </a:solidFill>
              <a:latin typeface="Questrial"/>
              <a:ea typeface="Questrial"/>
              <a:cs typeface="Questrial"/>
              <a:sym typeface="Questrial"/>
            </a:endParaRPr>
          </a:p>
        </p:txBody>
      </p:sp>
      <p:pic>
        <p:nvPicPr>
          <p:cNvPr id="176" name="Shape 176"/>
          <p:cNvPicPr preferRelativeResize="0"/>
          <p:nvPr/>
        </p:nvPicPr>
        <p:blipFill>
          <a:blip r:embed="rId9">
            <a:alphaModFix/>
          </a:blip>
          <a:stretch>
            <a:fillRect/>
          </a:stretch>
        </p:blipFill>
        <p:spPr>
          <a:xfrm>
            <a:off x="3341200" y="599350"/>
            <a:ext cx="2857500" cy="2228850"/>
          </a:xfrm>
          <a:prstGeom prst="rect">
            <a:avLst/>
          </a:prstGeom>
          <a:noFill/>
          <a:ln>
            <a:noFill/>
          </a:ln>
        </p:spPr>
      </p:pic>
      <p:pic>
        <p:nvPicPr>
          <p:cNvPr id="177" name="Shape 177"/>
          <p:cNvPicPr preferRelativeResize="0"/>
          <p:nvPr/>
        </p:nvPicPr>
        <p:blipFill>
          <a:blip r:embed="rId10">
            <a:alphaModFix/>
          </a:blip>
          <a:stretch>
            <a:fillRect/>
          </a:stretch>
        </p:blipFill>
        <p:spPr>
          <a:xfrm>
            <a:off x="6442944" y="517650"/>
            <a:ext cx="2389230" cy="1863599"/>
          </a:xfrm>
          <a:prstGeom prst="rect">
            <a:avLst/>
          </a:prstGeom>
          <a:noFill/>
          <a:ln>
            <a:noFill/>
          </a:ln>
        </p:spPr>
      </p:pic>
      <p:pic>
        <p:nvPicPr>
          <p:cNvPr id="178" name="Shape 178"/>
          <p:cNvPicPr preferRelativeResize="0"/>
          <p:nvPr/>
        </p:nvPicPr>
        <p:blipFill>
          <a:blip r:embed="rId11">
            <a:alphaModFix/>
          </a:blip>
          <a:stretch>
            <a:fillRect/>
          </a:stretch>
        </p:blipFill>
        <p:spPr>
          <a:xfrm>
            <a:off x="6407900" y="2693750"/>
            <a:ext cx="2456475" cy="19160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82" name="Shape 182"/>
        <p:cNvGrpSpPr/>
        <p:nvPr/>
      </p:nvGrpSpPr>
      <p:grpSpPr>
        <a:xfrm>
          <a:off x="0" y="0"/>
          <a:ext cx="0" cy="0"/>
          <a:chOff x="0" y="0"/>
          <a:chExt cx="0" cy="0"/>
        </a:xfrm>
      </p:grpSpPr>
      <p:sp>
        <p:nvSpPr>
          <p:cNvPr id="183" name="Shape 183"/>
          <p:cNvSpPr txBox="1"/>
          <p:nvPr/>
        </p:nvSpPr>
        <p:spPr>
          <a:xfrm>
            <a:off x="304900" y="517650"/>
            <a:ext cx="4084800" cy="4603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 Felix Gonzalez-Torres</a:t>
            </a:r>
            <a:r>
              <a:rPr b="1" lang="en-US" sz="2000">
                <a:solidFill>
                  <a:schemeClr val="lt1"/>
                </a:solidFill>
                <a:latin typeface="Questrial"/>
                <a:ea typeface="Questrial"/>
                <a:cs typeface="Questrial"/>
                <a:sym typeface="Questrial"/>
              </a:rPr>
              <a:t> | CRAFTS</a:t>
            </a:r>
          </a:p>
          <a:p>
            <a:pPr indent="0" lvl="0" marL="0" marR="0" rtl="0" algn="l">
              <a:lnSpc>
                <a:spcPct val="100000"/>
              </a:lnSpc>
              <a:spcBef>
                <a:spcPts val="0"/>
              </a:spcBef>
              <a:spcAft>
                <a:spcPts val="0"/>
              </a:spcAft>
              <a:buClr>
                <a:schemeClr val="lt1"/>
              </a:buClr>
              <a:buSzPct val="25000"/>
              <a:buFont typeface="Questrial"/>
              <a:buNone/>
            </a:pPr>
            <a:br>
              <a:rPr b="0" i="0" lang="en-US" sz="1600" u="none" cap="none" strike="noStrike">
                <a:solidFill>
                  <a:schemeClr val="lt1"/>
                </a:solidFill>
                <a:latin typeface="Questrial"/>
                <a:ea typeface="Questrial"/>
                <a:cs typeface="Questrial"/>
                <a:sym typeface="Questrial"/>
              </a:rPr>
            </a:br>
            <a:r>
              <a:rPr i="1" lang="en-US" sz="1600">
                <a:solidFill>
                  <a:schemeClr val="lt1"/>
                </a:solidFill>
                <a:latin typeface="Questrial"/>
                <a:ea typeface="Questrial"/>
                <a:cs typeface="Questrial"/>
                <a:sym typeface="Questrial"/>
              </a:rPr>
              <a:t>A Portrait of Ross</a:t>
            </a:r>
          </a:p>
          <a:p>
            <a:pPr indent="0" lvl="0" marL="0" marR="0" rtl="0" algn="l">
              <a:lnSpc>
                <a:spcPct val="100000"/>
              </a:lnSpc>
              <a:spcBef>
                <a:spcPts val="0"/>
              </a:spcBef>
              <a:spcAft>
                <a:spcPts val="0"/>
              </a:spcAft>
              <a:buClr>
                <a:schemeClr val="lt1"/>
              </a:buClr>
              <a:buFont typeface="Questrial"/>
              <a:buNone/>
            </a:pPr>
            <a:r>
              <a:t/>
            </a:r>
            <a:endParaRPr i="1" sz="1600">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i="1" lang="en-US" sz="1600">
                <a:solidFill>
                  <a:schemeClr val="lt1"/>
                </a:solidFill>
                <a:latin typeface="Questrial"/>
                <a:ea typeface="Questrial"/>
                <a:cs typeface="Questrial"/>
                <a:sym typeface="Questrial"/>
              </a:rPr>
              <a:t>**19 candy installations (most untitled)**</a:t>
            </a:r>
          </a:p>
          <a:p>
            <a:pPr indent="0" lvl="0" marL="0" marR="0" rtl="0" algn="l">
              <a:lnSpc>
                <a:spcPct val="100000"/>
              </a:lnSpc>
              <a:spcBef>
                <a:spcPts val="0"/>
              </a:spcBef>
              <a:spcAft>
                <a:spcPts val="0"/>
              </a:spcAft>
              <a:buClr>
                <a:schemeClr val="lt1"/>
              </a:buClr>
              <a:buFont typeface="Questrial"/>
              <a:buNone/>
            </a:pPr>
            <a:r>
              <a:t/>
            </a:r>
            <a:endParaRPr i="1" sz="1600">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1" lang="en-US" sz="1600">
                <a:solidFill>
                  <a:schemeClr val="lt1"/>
                </a:solidFill>
                <a:latin typeface="Questrial"/>
                <a:ea typeface="Questrial"/>
                <a:cs typeface="Questrial"/>
                <a:sym typeface="Questrial"/>
              </a:rPr>
              <a:t>Individually Wrapped Candy</a:t>
            </a:r>
          </a:p>
          <a:p>
            <a:pPr indent="0" lvl="0" marL="0" marR="0" rtl="0" algn="l">
              <a:lnSpc>
                <a:spcPct val="100000"/>
              </a:lnSpc>
              <a:spcBef>
                <a:spcPts val="0"/>
              </a:spcBef>
              <a:spcAft>
                <a:spcPts val="0"/>
              </a:spcAft>
              <a:buClr>
                <a:schemeClr val="lt1"/>
              </a:buClr>
              <a:buFont typeface="Questrial"/>
              <a:buNone/>
            </a:pPr>
            <a:r>
              <a:t/>
            </a:r>
            <a:endParaRPr b="1" sz="1600">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1" lang="en-US" sz="1600">
                <a:solidFill>
                  <a:schemeClr val="lt1"/>
                </a:solidFill>
                <a:latin typeface="Questrial"/>
                <a:ea typeface="Questrial"/>
                <a:cs typeface="Questrial"/>
                <a:sym typeface="Questrial"/>
              </a:rPr>
              <a:t>1991</a:t>
            </a:r>
          </a:p>
          <a:p>
            <a:pPr indent="0" lvl="0" marL="0" marR="0" rtl="0" algn="l">
              <a:lnSpc>
                <a:spcPct val="100000"/>
              </a:lnSpc>
              <a:spcBef>
                <a:spcPts val="0"/>
              </a:spcBef>
              <a:spcAft>
                <a:spcPts val="0"/>
              </a:spcAft>
              <a:buClr>
                <a:schemeClr val="lt1"/>
              </a:buClr>
              <a:buFont typeface="Questrial"/>
              <a:buNone/>
            </a:pPr>
            <a:r>
              <a:t/>
            </a:r>
            <a:endParaRPr sz="2000">
              <a:solidFill>
                <a:schemeClr val="lt1"/>
              </a:solidFill>
              <a:latin typeface="Questrial"/>
              <a:ea typeface="Questrial"/>
              <a:cs typeface="Questrial"/>
              <a:sym typeface="Questrial"/>
            </a:endParaRPr>
          </a:p>
        </p:txBody>
      </p:sp>
      <p:sp>
        <p:nvSpPr>
          <p:cNvPr id="184" name="Shape 184"/>
          <p:cNvSpPr txBox="1"/>
          <p:nvPr/>
        </p:nvSpPr>
        <p:spPr>
          <a:xfrm>
            <a:off x="304900" y="3340775"/>
            <a:ext cx="5839200" cy="3000000"/>
          </a:xfrm>
          <a:prstGeom prst="rect">
            <a:avLst/>
          </a:prstGeom>
          <a:noFill/>
          <a:ln>
            <a:noFill/>
          </a:ln>
        </p:spPr>
        <p:txBody>
          <a:bodyPr anchorCtr="0" anchor="ctr" bIns="91425" lIns="91425" rIns="91425" tIns="91425">
            <a:noAutofit/>
          </a:bodyPr>
          <a:lstStyle/>
          <a:p>
            <a:pPr lvl="0">
              <a:spcBef>
                <a:spcPts val="0"/>
              </a:spcBef>
              <a:buNone/>
            </a:pPr>
            <a:r>
              <a:rPr lang="en-US" sz="1200">
                <a:solidFill>
                  <a:srgbClr val="FFFFFF"/>
                </a:solidFill>
                <a:latin typeface="Questrial"/>
                <a:ea typeface="Questrial"/>
                <a:cs typeface="Questrial"/>
                <a:sym typeface="Questrial"/>
              </a:rPr>
              <a:t>Gonzalez-Torres was considered within his time to be a </a:t>
            </a:r>
            <a:r>
              <a:rPr lang="en-US" sz="1200">
                <a:solidFill>
                  <a:srgbClr val="FFFFFF"/>
                </a:solidFill>
                <a:latin typeface="Questrial"/>
                <a:ea typeface="Questrial"/>
                <a:cs typeface="Questrial"/>
                <a:sym typeface="Questrial"/>
                <a:hlinkClick r:id="rId3"/>
              </a:rPr>
              <a:t>process artist</a:t>
            </a:r>
            <a:r>
              <a:rPr lang="en-US" sz="1200">
                <a:solidFill>
                  <a:srgbClr val="FFFFFF"/>
                </a:solidFill>
                <a:latin typeface="Questrial"/>
                <a:ea typeface="Questrial"/>
                <a:cs typeface="Questrial"/>
                <a:sym typeface="Questrial"/>
              </a:rPr>
              <a:t> due to the nature of his 'removable' installations by which the process is a key feature to the installation. Many of his installations invite the viewer to take a piece of the work with them: a series of works allow viewers to take packaged candies from a pile in the corner of an exhibition space and, in so doing, contribute to the slow disappearance of the sculpture over the course of the exhibition.</a:t>
            </a:r>
          </a:p>
          <a:p>
            <a:pPr lvl="0">
              <a:spcBef>
                <a:spcPts val="0"/>
              </a:spcBef>
              <a:buNone/>
            </a:pPr>
            <a:r>
              <a:t/>
            </a:r>
            <a:endParaRPr sz="1200">
              <a:solidFill>
                <a:srgbClr val="FFFFFF"/>
              </a:solidFill>
              <a:latin typeface="Questrial"/>
              <a:ea typeface="Questrial"/>
              <a:cs typeface="Questrial"/>
              <a:sym typeface="Questrial"/>
            </a:endParaRPr>
          </a:p>
          <a:p>
            <a:pPr lvl="0">
              <a:spcBef>
                <a:spcPts val="0"/>
              </a:spcBef>
              <a:buNone/>
            </a:pPr>
            <a:r>
              <a:rPr lang="en-US" sz="1200">
                <a:solidFill>
                  <a:srgbClr val="FFFFFF"/>
                </a:solidFill>
                <a:latin typeface="Questrial"/>
                <a:ea typeface="Questrial"/>
                <a:cs typeface="Questrial"/>
                <a:sym typeface="Questrial"/>
              </a:rPr>
              <a:t>One interpretation of his work was seen a metaphor for death. Gonzlaez-Torres and his partner both had AIDS and died before they were 40. </a:t>
            </a:r>
          </a:p>
          <a:p>
            <a:pPr lvl="0">
              <a:spcBef>
                <a:spcPts val="0"/>
              </a:spcBef>
              <a:buNone/>
            </a:pPr>
            <a:r>
              <a:rPr lang="en-US" sz="1200">
                <a:solidFill>
                  <a:srgbClr val="FFFFFF"/>
                </a:solidFill>
                <a:latin typeface="Questrial"/>
                <a:ea typeface="Questrial"/>
                <a:cs typeface="Questrial"/>
                <a:sym typeface="Questrial"/>
              </a:rPr>
              <a:t>Clocks, lightbulbs, or candy all disappearing or being replaced… </a:t>
            </a:r>
          </a:p>
          <a:p>
            <a:pPr lvl="0">
              <a:spcBef>
                <a:spcPts val="0"/>
              </a:spcBef>
              <a:buNone/>
            </a:pPr>
            <a:r>
              <a:t/>
            </a:r>
            <a:endParaRPr sz="1200">
              <a:solidFill>
                <a:srgbClr val="FFFFFF"/>
              </a:solidFill>
              <a:latin typeface="Questrial"/>
              <a:ea typeface="Questrial"/>
              <a:cs typeface="Questrial"/>
              <a:sym typeface="Questrial"/>
            </a:endParaRPr>
          </a:p>
          <a:p>
            <a:pPr lvl="0" rtl="0">
              <a:spcBef>
                <a:spcPts val="0"/>
              </a:spcBef>
              <a:buNone/>
            </a:pPr>
            <a:r>
              <a:t/>
            </a:r>
            <a:endParaRPr sz="1200">
              <a:solidFill>
                <a:srgbClr val="FFFFFF"/>
              </a:solidFill>
              <a:latin typeface="Questrial"/>
              <a:ea typeface="Questrial"/>
              <a:cs typeface="Questrial"/>
              <a:sym typeface="Questrial"/>
            </a:endParaRPr>
          </a:p>
        </p:txBody>
      </p:sp>
      <p:pic>
        <p:nvPicPr>
          <p:cNvPr id="185" name="Shape 185"/>
          <p:cNvPicPr preferRelativeResize="0"/>
          <p:nvPr/>
        </p:nvPicPr>
        <p:blipFill rotWithShape="1">
          <a:blip r:embed="rId4">
            <a:alphaModFix/>
          </a:blip>
          <a:srcRect b="9214" l="49904" r="1092" t="0"/>
          <a:stretch/>
        </p:blipFill>
        <p:spPr>
          <a:xfrm>
            <a:off x="6377675" y="3142962"/>
            <a:ext cx="2221700" cy="3395624"/>
          </a:xfrm>
          <a:prstGeom prst="rect">
            <a:avLst/>
          </a:prstGeom>
          <a:noFill/>
          <a:ln>
            <a:noFill/>
          </a:ln>
        </p:spPr>
      </p:pic>
      <p:pic>
        <p:nvPicPr>
          <p:cNvPr id="186" name="Shape 186"/>
          <p:cNvPicPr preferRelativeResize="0"/>
          <p:nvPr/>
        </p:nvPicPr>
        <p:blipFill>
          <a:blip r:embed="rId5">
            <a:alphaModFix/>
          </a:blip>
          <a:stretch>
            <a:fillRect/>
          </a:stretch>
        </p:blipFill>
        <p:spPr>
          <a:xfrm>
            <a:off x="4715550" y="159075"/>
            <a:ext cx="4098093" cy="28381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90" name="Shape 190"/>
        <p:cNvGrpSpPr/>
        <p:nvPr/>
      </p:nvGrpSpPr>
      <p:grpSpPr>
        <a:xfrm>
          <a:off x="0" y="0"/>
          <a:ext cx="0" cy="0"/>
          <a:chOff x="0" y="0"/>
          <a:chExt cx="0" cy="0"/>
        </a:xfrm>
      </p:grpSpPr>
      <p:sp>
        <p:nvSpPr>
          <p:cNvPr id="191" name="Shape 191"/>
          <p:cNvSpPr txBox="1"/>
          <p:nvPr/>
        </p:nvSpPr>
        <p:spPr>
          <a:xfrm>
            <a:off x="304900" y="517650"/>
            <a:ext cx="3036300" cy="4603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b="1" lang="en-US" sz="2000">
                <a:solidFill>
                  <a:schemeClr val="lt1"/>
                </a:solidFill>
                <a:latin typeface="Questrial"/>
                <a:ea typeface="Questrial"/>
                <a:cs typeface="Questrial"/>
                <a:sym typeface="Questrial"/>
              </a:rPr>
              <a:t> Edward Hopper |  ART</a:t>
            </a:r>
          </a:p>
          <a:p>
            <a:pPr indent="0" lvl="0" marL="0" marR="0" rtl="0" algn="l">
              <a:lnSpc>
                <a:spcPct val="100000"/>
              </a:lnSpc>
              <a:spcBef>
                <a:spcPts val="0"/>
              </a:spcBef>
              <a:spcAft>
                <a:spcPts val="0"/>
              </a:spcAft>
              <a:buClr>
                <a:schemeClr val="lt1"/>
              </a:buClr>
              <a:buFont typeface="Questrial"/>
              <a:buNone/>
            </a:pPr>
            <a:r>
              <a:t/>
            </a:r>
            <a:endParaRPr b="1" sz="2000">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i="1" lang="en-US" sz="1800">
                <a:solidFill>
                  <a:srgbClr val="FFFFFF"/>
                </a:solidFill>
                <a:latin typeface="Questrial"/>
                <a:ea typeface="Questrial"/>
                <a:cs typeface="Questrial"/>
                <a:sym typeface="Questrial"/>
              </a:rPr>
              <a:t>Early Sunday Morning</a:t>
            </a:r>
          </a:p>
          <a:p>
            <a:pPr indent="0" lvl="0" marL="0" marR="0" rtl="0" algn="l">
              <a:lnSpc>
                <a:spcPct val="100000"/>
              </a:lnSpc>
              <a:spcBef>
                <a:spcPts val="0"/>
              </a:spcBef>
              <a:spcAft>
                <a:spcPts val="0"/>
              </a:spcAft>
              <a:buClr>
                <a:schemeClr val="lt1"/>
              </a:buClr>
              <a:buFont typeface="Questrial"/>
              <a:buNone/>
            </a:pPr>
            <a:r>
              <a:t/>
            </a:r>
            <a:endParaRPr i="1" sz="1800">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i="1" lang="en-US" sz="1800">
                <a:solidFill>
                  <a:srgbClr val="FFFFFF"/>
                </a:solidFill>
                <a:latin typeface="Questrial"/>
                <a:ea typeface="Questrial"/>
                <a:cs typeface="Questrial"/>
                <a:sym typeface="Questrial"/>
              </a:rPr>
              <a:t>1930</a:t>
            </a:r>
          </a:p>
          <a:p>
            <a:pPr indent="0" lvl="0" marL="0" marR="0" rtl="0" algn="l">
              <a:lnSpc>
                <a:spcPct val="100000"/>
              </a:lnSpc>
              <a:spcBef>
                <a:spcPts val="0"/>
              </a:spcBef>
              <a:spcAft>
                <a:spcPts val="0"/>
              </a:spcAft>
              <a:buClr>
                <a:schemeClr val="lt1"/>
              </a:buClr>
              <a:buFont typeface="Questrial"/>
              <a:buNone/>
            </a:pPr>
            <a:r>
              <a:t/>
            </a:r>
            <a:endParaRPr i="1" sz="1800">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i="1" lang="en-US" sz="1800">
                <a:solidFill>
                  <a:srgbClr val="FFFFFF"/>
                </a:solidFill>
                <a:latin typeface="Questrial"/>
                <a:ea typeface="Questrial"/>
                <a:cs typeface="Questrial"/>
                <a:sym typeface="Questrial"/>
              </a:rPr>
              <a:t>Oil on Canvas</a:t>
            </a:r>
          </a:p>
          <a:p>
            <a:pPr indent="0" lvl="0" marL="0" marR="0" rtl="0" algn="l">
              <a:lnSpc>
                <a:spcPct val="100000"/>
              </a:lnSpc>
              <a:spcBef>
                <a:spcPts val="0"/>
              </a:spcBef>
              <a:spcAft>
                <a:spcPts val="0"/>
              </a:spcAft>
              <a:buClr>
                <a:schemeClr val="lt1"/>
              </a:buClr>
              <a:buFont typeface="Questrial"/>
              <a:buNone/>
            </a:pPr>
            <a:r>
              <a:t/>
            </a:r>
            <a:endParaRPr>
              <a:solidFill>
                <a:srgbClr val="FFFFFF"/>
              </a:solidFill>
              <a:latin typeface="Questrial"/>
              <a:ea typeface="Questrial"/>
              <a:cs typeface="Questrial"/>
              <a:sym typeface="Questrial"/>
            </a:endParaRPr>
          </a:p>
        </p:txBody>
      </p:sp>
      <p:sp>
        <p:nvSpPr>
          <p:cNvPr id="192" name="Shape 192"/>
          <p:cNvSpPr txBox="1"/>
          <p:nvPr/>
        </p:nvSpPr>
        <p:spPr>
          <a:xfrm>
            <a:off x="304900" y="3580950"/>
            <a:ext cx="5826000" cy="3000000"/>
          </a:xfrm>
          <a:prstGeom prst="rect">
            <a:avLst/>
          </a:prstGeom>
          <a:noFill/>
          <a:ln>
            <a:noFill/>
          </a:ln>
        </p:spPr>
        <p:txBody>
          <a:bodyPr anchorCtr="0" anchor="ctr" bIns="91425" lIns="91425" rIns="91425" tIns="91425">
            <a:noAutofit/>
          </a:bodyPr>
          <a:lstStyle/>
          <a:p>
            <a:pPr lvl="0" rtl="0">
              <a:spcBef>
                <a:spcPts val="0"/>
              </a:spcBef>
              <a:buNone/>
            </a:pPr>
            <a:r>
              <a:rPr lang="en-US">
                <a:solidFill>
                  <a:srgbClr val="FFFFFF"/>
                </a:solidFill>
                <a:latin typeface="Questrial"/>
                <a:ea typeface="Questrial"/>
                <a:cs typeface="Questrial"/>
                <a:sym typeface="Questrial"/>
              </a:rPr>
              <a:t>Early Sunday Morning is one of Edward Hopper’s most iconic paintings. Although he described this work as "almost a literal translation of Seventh Avenue," Hopper reduced the New York City street to bare essentials. The lettering in the window signs is illegible, architectural ornament is loosely sketched, and human presence is merely suggested by the various curtains differentiating discrete apartments. </a:t>
            </a:r>
          </a:p>
          <a:p>
            <a:pPr lvl="0" rtl="0">
              <a:spcBef>
                <a:spcPts val="0"/>
              </a:spcBef>
              <a:buNone/>
            </a:pPr>
            <a:r>
              <a:t/>
            </a:r>
            <a:endParaRPr>
              <a:solidFill>
                <a:srgbClr val="FFFFFF"/>
              </a:solidFill>
              <a:latin typeface="Questrial"/>
              <a:ea typeface="Questrial"/>
              <a:cs typeface="Questrial"/>
              <a:sym typeface="Questrial"/>
            </a:endParaRPr>
          </a:p>
          <a:p>
            <a:pPr lvl="0" rtl="0">
              <a:spcBef>
                <a:spcPts val="0"/>
              </a:spcBef>
              <a:buNone/>
            </a:pPr>
            <a:r>
              <a:t/>
            </a:r>
            <a:endParaRPr>
              <a:solidFill>
                <a:srgbClr val="FFFFFF"/>
              </a:solidFill>
              <a:latin typeface="Questrial"/>
              <a:ea typeface="Questrial"/>
              <a:cs typeface="Questrial"/>
              <a:sym typeface="Questrial"/>
            </a:endParaRPr>
          </a:p>
        </p:txBody>
      </p:sp>
      <p:pic>
        <p:nvPicPr>
          <p:cNvPr id="193" name="Shape 193"/>
          <p:cNvPicPr preferRelativeResize="0"/>
          <p:nvPr/>
        </p:nvPicPr>
        <p:blipFill>
          <a:blip r:embed="rId3">
            <a:alphaModFix/>
          </a:blip>
          <a:stretch>
            <a:fillRect/>
          </a:stretch>
        </p:blipFill>
        <p:spPr>
          <a:xfrm>
            <a:off x="3216600" y="662050"/>
            <a:ext cx="5498000" cy="31957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97" name="Shape 197"/>
        <p:cNvGrpSpPr/>
        <p:nvPr/>
      </p:nvGrpSpPr>
      <p:grpSpPr>
        <a:xfrm>
          <a:off x="0" y="0"/>
          <a:ext cx="0" cy="0"/>
          <a:chOff x="0" y="0"/>
          <a:chExt cx="0" cy="0"/>
        </a:xfrm>
      </p:grpSpPr>
      <p:sp>
        <p:nvSpPr>
          <p:cNvPr id="198" name="Shape 198"/>
          <p:cNvSpPr txBox="1"/>
          <p:nvPr/>
        </p:nvSpPr>
        <p:spPr>
          <a:xfrm>
            <a:off x="304900" y="517650"/>
            <a:ext cx="4084800" cy="3079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 Duane Hanson</a:t>
            </a:r>
            <a:r>
              <a:rPr b="1" lang="en-US" sz="2000">
                <a:solidFill>
                  <a:schemeClr val="lt1"/>
                </a:solidFill>
                <a:latin typeface="Questrial"/>
                <a:ea typeface="Questrial"/>
                <a:cs typeface="Questrial"/>
                <a:sym typeface="Questrial"/>
              </a:rPr>
              <a:t> | CRAFTS</a:t>
            </a:r>
          </a:p>
          <a:p>
            <a:pPr indent="0" lvl="0" marL="0" marR="0" rtl="0" algn="l">
              <a:lnSpc>
                <a:spcPct val="100000"/>
              </a:lnSpc>
              <a:spcBef>
                <a:spcPts val="0"/>
              </a:spcBef>
              <a:spcAft>
                <a:spcPts val="0"/>
              </a:spcAft>
              <a:buClr>
                <a:schemeClr val="lt1"/>
              </a:buClr>
              <a:buSzPct val="25000"/>
              <a:buFont typeface="Questrial"/>
              <a:buNone/>
            </a:pPr>
            <a:br>
              <a:rPr b="0" i="0" lang="en-US" sz="1600" u="none" cap="none" strike="noStrike">
                <a:solidFill>
                  <a:schemeClr val="lt1"/>
                </a:solidFill>
                <a:latin typeface="Questrial"/>
                <a:ea typeface="Questrial"/>
                <a:cs typeface="Questrial"/>
                <a:sym typeface="Questrial"/>
              </a:rPr>
            </a:br>
            <a:r>
              <a:rPr i="1" lang="en-US" sz="1600">
                <a:solidFill>
                  <a:schemeClr val="lt1"/>
                </a:solidFill>
                <a:latin typeface="Questrial"/>
                <a:ea typeface="Questrial"/>
                <a:cs typeface="Questrial"/>
                <a:sym typeface="Questrial"/>
              </a:rPr>
              <a:t>Woman with Dog</a:t>
            </a:r>
          </a:p>
          <a:p>
            <a:pPr indent="0" lvl="0" marL="0" marR="0" rtl="0" algn="l">
              <a:lnSpc>
                <a:spcPct val="100000"/>
              </a:lnSpc>
              <a:spcBef>
                <a:spcPts val="0"/>
              </a:spcBef>
              <a:spcAft>
                <a:spcPts val="0"/>
              </a:spcAft>
              <a:buClr>
                <a:schemeClr val="lt1"/>
              </a:buClr>
              <a:buFont typeface="Questrial"/>
              <a:buNone/>
            </a:pPr>
            <a:r>
              <a:t/>
            </a:r>
            <a:endParaRPr i="1" sz="1600">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Font typeface="Questrial"/>
              <a:buNone/>
            </a:pPr>
            <a:r>
              <a:rPr lang="en-US">
                <a:solidFill>
                  <a:srgbClr val="FFFFFF"/>
                </a:solidFill>
                <a:latin typeface="Questrial"/>
                <a:ea typeface="Questrial"/>
                <a:cs typeface="Questrial"/>
                <a:sym typeface="Questrial"/>
              </a:rPr>
              <a:t>Acrylic and oil on cast polyvinyl</a:t>
            </a:r>
          </a:p>
          <a:p>
            <a:pPr indent="0" lvl="0" marL="0" marR="0" rtl="0" algn="l">
              <a:lnSpc>
                <a:spcPct val="100000"/>
              </a:lnSpc>
              <a:spcBef>
                <a:spcPts val="0"/>
              </a:spcBef>
              <a:spcAft>
                <a:spcPts val="0"/>
              </a:spcAft>
              <a:buClr>
                <a:schemeClr val="lt1"/>
              </a:buClr>
              <a:buFont typeface="Questrial"/>
              <a:buNone/>
            </a:pPr>
            <a:r>
              <a:t/>
            </a:r>
            <a:endParaRPr>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Font typeface="Questrial"/>
              <a:buNone/>
            </a:pPr>
            <a:r>
              <a:rPr lang="en-US">
                <a:solidFill>
                  <a:srgbClr val="FFFFFF"/>
                </a:solidFill>
                <a:latin typeface="Questrial"/>
                <a:ea typeface="Questrial"/>
                <a:cs typeface="Questrial"/>
                <a:sym typeface="Questrial"/>
              </a:rPr>
              <a:t>….. with clothing, hair, eyeglasses, watch, shoes, upholstered wood chair, dog hair, leather collar, woven rug, postcard, letters, and envelopes</a:t>
            </a:r>
          </a:p>
          <a:p>
            <a:pPr indent="0" lvl="0" marL="0" marR="0" rtl="0" algn="l">
              <a:lnSpc>
                <a:spcPct val="100000"/>
              </a:lnSpc>
              <a:spcBef>
                <a:spcPts val="0"/>
              </a:spcBef>
              <a:spcAft>
                <a:spcPts val="0"/>
              </a:spcAft>
              <a:buClr>
                <a:schemeClr val="lt1"/>
              </a:buClr>
              <a:buFont typeface="Questrial"/>
              <a:buNone/>
            </a:pPr>
            <a:r>
              <a:t/>
            </a:r>
            <a:endParaRPr b="1" sz="1600">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1" lang="en-US" sz="1600">
                <a:solidFill>
                  <a:schemeClr val="lt1"/>
                </a:solidFill>
                <a:latin typeface="Questrial"/>
                <a:ea typeface="Questrial"/>
                <a:cs typeface="Questrial"/>
                <a:sym typeface="Questrial"/>
              </a:rPr>
              <a:t>1977</a:t>
            </a:r>
          </a:p>
          <a:p>
            <a:pPr indent="0" lvl="0" marL="0" marR="0" rtl="0" algn="l">
              <a:lnSpc>
                <a:spcPct val="100000"/>
              </a:lnSpc>
              <a:spcBef>
                <a:spcPts val="0"/>
              </a:spcBef>
              <a:spcAft>
                <a:spcPts val="0"/>
              </a:spcAft>
              <a:buClr>
                <a:schemeClr val="lt1"/>
              </a:buClr>
              <a:buFont typeface="Questrial"/>
              <a:buNone/>
            </a:pPr>
            <a:r>
              <a:t/>
            </a:r>
            <a:endParaRPr sz="2000">
              <a:solidFill>
                <a:schemeClr val="lt1"/>
              </a:solidFill>
              <a:latin typeface="Questrial"/>
              <a:ea typeface="Questrial"/>
              <a:cs typeface="Questrial"/>
              <a:sym typeface="Questrial"/>
            </a:endParaRPr>
          </a:p>
        </p:txBody>
      </p:sp>
      <p:sp>
        <p:nvSpPr>
          <p:cNvPr id="199" name="Shape 199"/>
          <p:cNvSpPr txBox="1"/>
          <p:nvPr/>
        </p:nvSpPr>
        <p:spPr>
          <a:xfrm>
            <a:off x="304900" y="5209050"/>
            <a:ext cx="7031100" cy="1365000"/>
          </a:xfrm>
          <a:prstGeom prst="rect">
            <a:avLst/>
          </a:prstGeom>
          <a:noFill/>
          <a:ln>
            <a:noFill/>
          </a:ln>
        </p:spPr>
        <p:txBody>
          <a:bodyPr anchorCtr="0" anchor="ctr" bIns="91425" lIns="91425" rIns="91425" tIns="91425">
            <a:noAutofit/>
          </a:bodyPr>
          <a:lstStyle/>
          <a:p>
            <a:pPr lvl="0" rtl="0">
              <a:lnSpc>
                <a:spcPct val="112500"/>
              </a:lnSpc>
              <a:spcBef>
                <a:spcPts val="0"/>
              </a:spcBef>
              <a:spcAft>
                <a:spcPts val="4900"/>
              </a:spcAft>
              <a:buClr>
                <a:schemeClr val="dk1"/>
              </a:buClr>
              <a:buSzPct val="91666"/>
              <a:buFont typeface="Arial"/>
              <a:buNone/>
            </a:pPr>
            <a:r>
              <a:rPr lang="en-US" sz="1200">
                <a:solidFill>
                  <a:srgbClr val="FFFFFF"/>
                </a:solidFill>
                <a:latin typeface="Questrial"/>
                <a:ea typeface="Questrial"/>
                <a:cs typeface="Questrial"/>
                <a:sym typeface="Questrial"/>
              </a:rPr>
              <a:t>Hanson often worked on a single figure for up to one year—locating models, making polyvinyl casts directly from their bodies (a method he developed in 1967), assembling and painting the casts, and finally outfitting the sculptures with clothing and accessories. Despite their extreme realism, however, Hanson’s sculptures are not usually likenesses of specific people. The pile of letters in Woman with Dog, for example, is addressed to a Minnie Johnson, but the model for the work was someone else who lived near Hanson’s Florida studio. Woman with Dog thus presents a constructed, even composite character. As Hanson remarked, "I wanted a credible, unpretentious working class type of woman at mail time enjoying the fellowship of a friendly letter and her pet dog."</a:t>
            </a:r>
          </a:p>
          <a:p>
            <a:pPr lvl="0" rtl="0">
              <a:lnSpc>
                <a:spcPct val="112500"/>
              </a:lnSpc>
              <a:spcBef>
                <a:spcPts val="0"/>
              </a:spcBef>
              <a:spcAft>
                <a:spcPts val="3800"/>
              </a:spcAft>
              <a:buClr>
                <a:schemeClr val="dk1"/>
              </a:buClr>
              <a:buFont typeface="Arial"/>
              <a:buNone/>
            </a:pPr>
            <a:r>
              <a:t/>
            </a:r>
            <a:endParaRPr sz="1000">
              <a:solidFill>
                <a:schemeClr val="dk1"/>
              </a:solidFill>
              <a:highlight>
                <a:srgbClr val="FFFFFF"/>
              </a:highlight>
            </a:endParaRPr>
          </a:p>
          <a:p>
            <a:pPr lvl="0" rtl="0">
              <a:spcBef>
                <a:spcPts val="0"/>
              </a:spcBef>
              <a:buNone/>
            </a:pPr>
            <a:r>
              <a:t/>
            </a:r>
            <a:endParaRPr sz="1200">
              <a:solidFill>
                <a:srgbClr val="FFFFFF"/>
              </a:solidFill>
              <a:latin typeface="Questrial"/>
              <a:ea typeface="Questrial"/>
              <a:cs typeface="Questrial"/>
              <a:sym typeface="Questrial"/>
            </a:endParaRPr>
          </a:p>
        </p:txBody>
      </p:sp>
      <p:pic>
        <p:nvPicPr>
          <p:cNvPr id="200" name="Shape 200"/>
          <p:cNvPicPr preferRelativeResize="0"/>
          <p:nvPr/>
        </p:nvPicPr>
        <p:blipFill>
          <a:blip r:embed="rId3">
            <a:alphaModFix/>
          </a:blip>
          <a:stretch>
            <a:fillRect/>
          </a:stretch>
        </p:blipFill>
        <p:spPr>
          <a:xfrm>
            <a:off x="5017751" y="584275"/>
            <a:ext cx="2748874" cy="353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88" name="Shape 88"/>
        <p:cNvGrpSpPr/>
        <p:nvPr/>
      </p:nvGrpSpPr>
      <p:grpSpPr>
        <a:xfrm>
          <a:off x="0" y="0"/>
          <a:ext cx="0" cy="0"/>
          <a:chOff x="0" y="0"/>
          <a:chExt cx="0" cy="0"/>
        </a:xfrm>
      </p:grpSpPr>
      <p:sp>
        <p:nvSpPr>
          <p:cNvPr id="89" name="Shape 89"/>
          <p:cNvSpPr txBox="1"/>
          <p:nvPr/>
        </p:nvSpPr>
        <p:spPr>
          <a:xfrm>
            <a:off x="240750" y="509275"/>
            <a:ext cx="3962400" cy="4603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Richard </a:t>
            </a:r>
            <a:r>
              <a:rPr b="1" lang="en-US" sz="2000">
                <a:solidFill>
                  <a:schemeClr val="lt1"/>
                </a:solidFill>
                <a:latin typeface="Questrial"/>
                <a:ea typeface="Questrial"/>
                <a:cs typeface="Questrial"/>
                <a:sym typeface="Questrial"/>
              </a:rPr>
              <a:t>Avedon | Art</a:t>
            </a:r>
          </a:p>
          <a:p>
            <a:pPr indent="0" lvl="0" marL="0" marR="0" rtl="0" algn="l">
              <a:lnSpc>
                <a:spcPct val="100000"/>
              </a:lnSpc>
              <a:spcBef>
                <a:spcPts val="0"/>
              </a:spcBef>
              <a:spcAft>
                <a:spcPts val="0"/>
              </a:spcAft>
              <a:buClr>
                <a:schemeClr val="lt1"/>
              </a:buClr>
              <a:buSzPct val="25000"/>
              <a:buFont typeface="Questrial"/>
              <a:buNone/>
            </a:pPr>
            <a:br>
              <a:rPr b="0" i="0" lang="en-US" sz="1600" u="none" cap="none" strike="noStrike">
                <a:solidFill>
                  <a:schemeClr val="lt1"/>
                </a:solidFill>
                <a:latin typeface="Questrial"/>
                <a:ea typeface="Questrial"/>
                <a:cs typeface="Questrial"/>
                <a:sym typeface="Questrial"/>
              </a:rPr>
            </a:br>
            <a:r>
              <a:rPr i="1" lang="en-US" sz="1800">
                <a:solidFill>
                  <a:srgbClr val="FFFFFF"/>
                </a:solidFill>
              </a:rPr>
              <a:t>Dovima with Elephants, Cirque d'Hiver, Paris</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Date: 19</a:t>
            </a:r>
            <a:r>
              <a:rPr lang="en-US" sz="2000">
                <a:solidFill>
                  <a:schemeClr val="lt1"/>
                </a:solidFill>
                <a:latin typeface="Questrial"/>
                <a:ea typeface="Questrial"/>
                <a:cs typeface="Questrial"/>
                <a:sym typeface="Questrial"/>
              </a:rPr>
              <a:t>55</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Medium: </a:t>
            </a:r>
            <a:r>
              <a:rPr lang="en-US" sz="2000">
                <a:solidFill>
                  <a:schemeClr val="lt1"/>
                </a:solidFill>
                <a:latin typeface="Questrial"/>
                <a:ea typeface="Questrial"/>
                <a:cs typeface="Questrial"/>
                <a:sym typeface="Questrial"/>
              </a:rPr>
              <a:t>Gelatin Silver Print</a:t>
            </a:r>
          </a:p>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(from a black &amp; white negative!)</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Dimensions: </a:t>
            </a:r>
          </a:p>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51.5’’ x 40.75’’  </a:t>
            </a:r>
          </a:p>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**that’s a big print!**</a:t>
            </a:r>
          </a:p>
        </p:txBody>
      </p:sp>
      <p:sp>
        <p:nvSpPr>
          <p:cNvPr id="90" name="Shape 90"/>
          <p:cNvSpPr txBox="1"/>
          <p:nvPr/>
        </p:nvSpPr>
        <p:spPr>
          <a:xfrm>
            <a:off x="156750" y="4907150"/>
            <a:ext cx="4046400" cy="1538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1100">
                <a:solidFill>
                  <a:srgbClr val="FFFFFF"/>
                </a:solidFill>
              </a:rPr>
              <a:t>“...Originally appeared in a 14-page story on Paris fashions published in the September 1955 issue of Harper’s Bazaar…  He later recounted, “I saw the elephants under an enormous skylight. . . . I then had to find the right dress and I knew there was a potential here for a kind of dream image.” The dress chosen was in fact the first design for Dior by 19-year-old Yves Saint Laurent. In the photograph Dovima appears poised and fearless..”</a:t>
            </a:r>
          </a:p>
        </p:txBody>
      </p:sp>
      <p:pic>
        <p:nvPicPr>
          <p:cNvPr id="91" name="Shape 91"/>
          <p:cNvPicPr preferRelativeResize="0"/>
          <p:nvPr/>
        </p:nvPicPr>
        <p:blipFill>
          <a:blip r:embed="rId3">
            <a:alphaModFix/>
          </a:blip>
          <a:stretch>
            <a:fillRect/>
          </a:stretch>
        </p:blipFill>
        <p:spPr>
          <a:xfrm>
            <a:off x="4259123" y="368924"/>
            <a:ext cx="4140799" cy="53605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95" name="Shape 95"/>
        <p:cNvGrpSpPr/>
        <p:nvPr/>
      </p:nvGrpSpPr>
      <p:grpSpPr>
        <a:xfrm>
          <a:off x="0" y="0"/>
          <a:ext cx="0" cy="0"/>
          <a:chOff x="0" y="0"/>
          <a:chExt cx="0" cy="0"/>
        </a:xfrm>
      </p:grpSpPr>
      <p:sp>
        <p:nvSpPr>
          <p:cNvPr id="96" name="Shape 96"/>
          <p:cNvSpPr txBox="1"/>
          <p:nvPr/>
        </p:nvSpPr>
        <p:spPr>
          <a:xfrm>
            <a:off x="240750" y="509275"/>
            <a:ext cx="3962400" cy="4603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Richard </a:t>
            </a:r>
            <a:r>
              <a:rPr b="1" lang="en-US" sz="2000">
                <a:solidFill>
                  <a:schemeClr val="lt1"/>
                </a:solidFill>
                <a:latin typeface="Questrial"/>
                <a:ea typeface="Questrial"/>
                <a:cs typeface="Questrial"/>
                <a:sym typeface="Questrial"/>
              </a:rPr>
              <a:t>Artschwager | Crafts</a:t>
            </a:r>
          </a:p>
          <a:p>
            <a:pPr indent="0" lvl="0" marL="0" marR="0" rtl="0" algn="l">
              <a:lnSpc>
                <a:spcPct val="100000"/>
              </a:lnSpc>
              <a:spcBef>
                <a:spcPts val="0"/>
              </a:spcBef>
              <a:spcAft>
                <a:spcPts val="0"/>
              </a:spcAft>
              <a:buClr>
                <a:schemeClr val="lt1"/>
              </a:buClr>
              <a:buSzPct val="25000"/>
              <a:buFont typeface="Questrial"/>
              <a:buNone/>
            </a:pPr>
            <a:br>
              <a:rPr b="0" i="0" lang="en-US" sz="1600" u="none" cap="none" strike="noStrike">
                <a:solidFill>
                  <a:schemeClr val="lt1"/>
                </a:solidFill>
                <a:latin typeface="Questrial"/>
                <a:ea typeface="Questrial"/>
                <a:cs typeface="Questrial"/>
                <a:sym typeface="Questrial"/>
              </a:rPr>
            </a:br>
            <a:r>
              <a:rPr i="1" lang="en-US" sz="1800">
                <a:solidFill>
                  <a:srgbClr val="FFFFFF"/>
                </a:solidFill>
              </a:rPr>
              <a:t>Cerise</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Date: </a:t>
            </a:r>
            <a:r>
              <a:rPr lang="en-US" sz="2000">
                <a:solidFill>
                  <a:schemeClr val="lt1"/>
                </a:solidFill>
                <a:latin typeface="Questrial"/>
                <a:ea typeface="Questrial"/>
                <a:cs typeface="Questrial"/>
                <a:sym typeface="Questrial"/>
              </a:rPr>
              <a:t>2002</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Medium: </a:t>
            </a:r>
            <a:r>
              <a:rPr lang="en-US" sz="2000">
                <a:solidFill>
                  <a:schemeClr val="lt1"/>
                </a:solidFill>
                <a:latin typeface="Questrial"/>
                <a:ea typeface="Questrial"/>
                <a:cs typeface="Questrial"/>
                <a:sym typeface="Questrial"/>
              </a:rPr>
              <a:t>Photographs mounted</a:t>
            </a:r>
          </a:p>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on wood</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Dimensions: </a:t>
            </a:r>
          </a:p>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55’’ x 34’’</a:t>
            </a:r>
          </a:p>
        </p:txBody>
      </p:sp>
      <p:sp>
        <p:nvSpPr>
          <p:cNvPr id="97" name="Shape 97"/>
          <p:cNvSpPr txBox="1"/>
          <p:nvPr/>
        </p:nvSpPr>
        <p:spPr>
          <a:xfrm>
            <a:off x="106125" y="4270525"/>
            <a:ext cx="4046400" cy="5619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1100">
                <a:solidFill>
                  <a:srgbClr val="FFFFFF"/>
                </a:solidFill>
              </a:rPr>
              <a:t>Combining elements of cubism, pop art, and minimalism into sculptures that incorporate furniture and create conversation.</a:t>
            </a:r>
          </a:p>
        </p:txBody>
      </p:sp>
      <p:pic>
        <p:nvPicPr>
          <p:cNvPr id="98" name="Shape 98"/>
          <p:cNvPicPr preferRelativeResize="0"/>
          <p:nvPr/>
        </p:nvPicPr>
        <p:blipFill>
          <a:blip r:embed="rId3">
            <a:alphaModFix/>
          </a:blip>
          <a:stretch>
            <a:fillRect/>
          </a:stretch>
        </p:blipFill>
        <p:spPr>
          <a:xfrm>
            <a:off x="4959650" y="549800"/>
            <a:ext cx="3338250" cy="5273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02" name="Shape 102"/>
        <p:cNvGrpSpPr/>
        <p:nvPr/>
      </p:nvGrpSpPr>
      <p:grpSpPr>
        <a:xfrm>
          <a:off x="0" y="0"/>
          <a:ext cx="0" cy="0"/>
          <a:chOff x="0" y="0"/>
          <a:chExt cx="0" cy="0"/>
        </a:xfrm>
      </p:grpSpPr>
      <p:sp>
        <p:nvSpPr>
          <p:cNvPr id="103" name="Shape 103"/>
          <p:cNvSpPr txBox="1"/>
          <p:nvPr/>
        </p:nvSpPr>
        <p:spPr>
          <a:xfrm>
            <a:off x="240750" y="509275"/>
            <a:ext cx="3962400" cy="4603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Romare </a:t>
            </a:r>
            <a:r>
              <a:rPr b="1" lang="en-US" sz="2000">
                <a:solidFill>
                  <a:schemeClr val="lt1"/>
                </a:solidFill>
                <a:latin typeface="Questrial"/>
                <a:ea typeface="Questrial"/>
                <a:cs typeface="Questrial"/>
                <a:sym typeface="Questrial"/>
              </a:rPr>
              <a:t>Bearden</a:t>
            </a:r>
            <a:r>
              <a:rPr b="1" lang="en-US" sz="2000">
                <a:solidFill>
                  <a:schemeClr val="lt1"/>
                </a:solidFill>
                <a:latin typeface="Questrial"/>
                <a:ea typeface="Questrial"/>
                <a:cs typeface="Questrial"/>
                <a:sym typeface="Questrial"/>
              </a:rPr>
              <a:t> | Art</a:t>
            </a:r>
          </a:p>
          <a:p>
            <a:pPr indent="0" lvl="0" marL="0" marR="0" rtl="0" algn="l">
              <a:lnSpc>
                <a:spcPct val="100000"/>
              </a:lnSpc>
              <a:spcBef>
                <a:spcPts val="0"/>
              </a:spcBef>
              <a:spcAft>
                <a:spcPts val="0"/>
              </a:spcAft>
              <a:buClr>
                <a:schemeClr val="lt1"/>
              </a:buClr>
              <a:buSzPct val="25000"/>
              <a:buFont typeface="Questrial"/>
              <a:buNone/>
            </a:pPr>
            <a:br>
              <a:rPr b="0" i="0" lang="en-US" sz="1600" u="none" cap="none" strike="noStrike">
                <a:solidFill>
                  <a:schemeClr val="lt1"/>
                </a:solidFill>
                <a:latin typeface="Questrial"/>
                <a:ea typeface="Questrial"/>
                <a:cs typeface="Questrial"/>
                <a:sym typeface="Questrial"/>
              </a:rPr>
            </a:br>
            <a:r>
              <a:rPr i="1" lang="en-US" sz="1800">
                <a:solidFill>
                  <a:srgbClr val="FFFFFF"/>
                </a:solidFill>
              </a:rPr>
              <a:t>Eastern Barn</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Date: </a:t>
            </a:r>
            <a:r>
              <a:rPr lang="en-US" sz="2000">
                <a:solidFill>
                  <a:schemeClr val="lt1"/>
                </a:solidFill>
                <a:latin typeface="Questrial"/>
                <a:ea typeface="Questrial"/>
                <a:cs typeface="Questrial"/>
                <a:sym typeface="Questrial"/>
              </a:rPr>
              <a:t>1968</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Medium: </a:t>
            </a:r>
            <a:r>
              <a:rPr lang="en-US" sz="2000">
                <a:solidFill>
                  <a:schemeClr val="lt1"/>
                </a:solidFill>
                <a:latin typeface="Questrial"/>
                <a:ea typeface="Questrial"/>
                <a:cs typeface="Questrial"/>
                <a:sym typeface="Questrial"/>
              </a:rPr>
              <a:t>Collage</a:t>
            </a:r>
          </a:p>
          <a:p>
            <a:pPr indent="0" lvl="0" marL="0" marR="0" rtl="0" algn="l">
              <a:lnSpc>
                <a:spcPct val="100000"/>
              </a:lnSpc>
              <a:spcBef>
                <a:spcPts val="0"/>
              </a:spcBef>
              <a:spcAft>
                <a:spcPts val="0"/>
              </a:spcAft>
              <a:buClr>
                <a:schemeClr val="lt1"/>
              </a:buClr>
              <a:buFont typeface="Questrial"/>
              <a:buNone/>
            </a:pPr>
            <a:r>
              <a:t/>
            </a:r>
            <a:endParaRPr sz="2000">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Dimensions: </a:t>
            </a:r>
          </a:p>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55’’ x 43’’</a:t>
            </a:r>
          </a:p>
        </p:txBody>
      </p:sp>
      <p:sp>
        <p:nvSpPr>
          <p:cNvPr id="104" name="Shape 104"/>
          <p:cNvSpPr txBox="1"/>
          <p:nvPr/>
        </p:nvSpPr>
        <p:spPr>
          <a:xfrm>
            <a:off x="315925" y="3711150"/>
            <a:ext cx="3670200" cy="27129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1000">
                <a:solidFill>
                  <a:srgbClr val="FFFFFF"/>
                </a:solidFill>
              </a:rPr>
              <a:t>Eastern Barn, composed of photographs, magazine cutouts, and pieces of painted and mottled paper, is likely based on a memory from Romare Bearden’s childhood in the South. Two men, perhaps on a break from work, converse in a barn as a female figure listens in. Bearden’s composition calls attention to its own disjunctive structure. While some details (such as the bird that the man on the left holds in hand or the basket of eggs by the woman’s side) create a three-dimensional effect, the figures are resolutely flat; the grey clothes of the man on the left seem to almost merge into the background. There are shifts in scale too—heads, feet, and hands are disproportionate to bodies, and the bodies in turn seem large compared to the interior space in which they are located.</a:t>
            </a:r>
          </a:p>
        </p:txBody>
      </p:sp>
      <p:pic>
        <p:nvPicPr>
          <p:cNvPr id="105" name="Shape 105"/>
          <p:cNvPicPr preferRelativeResize="0"/>
          <p:nvPr/>
        </p:nvPicPr>
        <p:blipFill>
          <a:blip r:embed="rId3">
            <a:alphaModFix/>
          </a:blip>
          <a:stretch>
            <a:fillRect/>
          </a:stretch>
        </p:blipFill>
        <p:spPr>
          <a:xfrm>
            <a:off x="4124077" y="661937"/>
            <a:ext cx="4375100" cy="5534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09" name="Shape 109"/>
        <p:cNvGrpSpPr/>
        <p:nvPr/>
      </p:nvGrpSpPr>
      <p:grpSpPr>
        <a:xfrm>
          <a:off x="0" y="0"/>
          <a:ext cx="0" cy="0"/>
          <a:chOff x="0" y="0"/>
          <a:chExt cx="0" cy="0"/>
        </a:xfrm>
      </p:grpSpPr>
      <p:sp>
        <p:nvSpPr>
          <p:cNvPr id="110" name="Shape 110"/>
          <p:cNvSpPr txBox="1"/>
          <p:nvPr/>
        </p:nvSpPr>
        <p:spPr>
          <a:xfrm>
            <a:off x="240750" y="509275"/>
            <a:ext cx="3962400" cy="4603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Deborah </a:t>
            </a:r>
            <a:r>
              <a:rPr b="1" lang="en-US" sz="2000">
                <a:solidFill>
                  <a:schemeClr val="lt1"/>
                </a:solidFill>
                <a:latin typeface="Questrial"/>
                <a:ea typeface="Questrial"/>
                <a:cs typeface="Questrial"/>
                <a:sym typeface="Questrial"/>
              </a:rPr>
              <a:t>Butterfield</a:t>
            </a:r>
            <a:r>
              <a:rPr b="1" lang="en-US" sz="2000">
                <a:solidFill>
                  <a:schemeClr val="lt1"/>
                </a:solidFill>
                <a:latin typeface="Questrial"/>
                <a:ea typeface="Questrial"/>
                <a:cs typeface="Questrial"/>
                <a:sym typeface="Questrial"/>
              </a:rPr>
              <a:t> | Crafts</a:t>
            </a:r>
          </a:p>
          <a:p>
            <a:pPr indent="0" lvl="0" marL="0" marR="0" rtl="0" algn="l">
              <a:lnSpc>
                <a:spcPct val="100000"/>
              </a:lnSpc>
              <a:spcBef>
                <a:spcPts val="0"/>
              </a:spcBef>
              <a:spcAft>
                <a:spcPts val="0"/>
              </a:spcAft>
              <a:buClr>
                <a:schemeClr val="lt1"/>
              </a:buClr>
              <a:buSzPct val="25000"/>
              <a:buFont typeface="Questrial"/>
              <a:buNone/>
            </a:pPr>
            <a:br>
              <a:rPr b="0" i="0" lang="en-US" sz="1600" u="none" cap="none" strike="noStrike">
                <a:solidFill>
                  <a:schemeClr val="lt1"/>
                </a:solidFill>
                <a:latin typeface="Questrial"/>
                <a:ea typeface="Questrial"/>
                <a:cs typeface="Questrial"/>
                <a:sym typeface="Questrial"/>
              </a:rPr>
            </a:br>
            <a:r>
              <a:rPr i="1" lang="en-US" sz="1800">
                <a:solidFill>
                  <a:srgbClr val="FFFFFF"/>
                </a:solidFill>
              </a:rPr>
              <a:t>Resting Horse</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Date: </a:t>
            </a:r>
            <a:r>
              <a:rPr lang="en-US" sz="2000">
                <a:solidFill>
                  <a:schemeClr val="lt1"/>
                </a:solidFill>
                <a:latin typeface="Questrial"/>
                <a:ea typeface="Questrial"/>
                <a:cs typeface="Questrial"/>
                <a:sym typeface="Questrial"/>
              </a:rPr>
              <a:t>1977</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Medium: </a:t>
            </a:r>
            <a:r>
              <a:rPr lang="en-US" sz="1800">
                <a:solidFill>
                  <a:srgbClr val="FFFFFF"/>
                </a:solidFill>
                <a:latin typeface="Questrial"/>
                <a:ea typeface="Questrial"/>
                <a:cs typeface="Questrial"/>
                <a:sym typeface="Questrial"/>
              </a:rPr>
              <a:t>Steel, wire, twigs, clay , paper pulp, dextrine, plaster, and fiberglass</a:t>
            </a:r>
          </a:p>
          <a:p>
            <a:pPr indent="0" lvl="0" marL="0" marR="0" rtl="0" algn="l">
              <a:lnSpc>
                <a:spcPct val="100000"/>
              </a:lnSpc>
              <a:spcBef>
                <a:spcPts val="0"/>
              </a:spcBef>
              <a:spcAft>
                <a:spcPts val="0"/>
              </a:spcAft>
              <a:buClr>
                <a:schemeClr val="lt1"/>
              </a:buClr>
              <a:buFont typeface="Questrial"/>
              <a:buNone/>
            </a:pPr>
            <a:r>
              <a:t/>
            </a:r>
            <a:endParaRPr sz="2000">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Dimensions: roughly</a:t>
            </a:r>
          </a:p>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3 ft wide</a:t>
            </a:r>
          </a:p>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6 ft tall</a:t>
            </a:r>
          </a:p>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11 ft long</a:t>
            </a:r>
          </a:p>
        </p:txBody>
      </p:sp>
      <p:pic>
        <p:nvPicPr>
          <p:cNvPr id="111" name="Shape 111"/>
          <p:cNvPicPr preferRelativeResize="0"/>
          <p:nvPr/>
        </p:nvPicPr>
        <p:blipFill>
          <a:blip r:embed="rId3">
            <a:alphaModFix/>
          </a:blip>
          <a:stretch>
            <a:fillRect/>
          </a:stretch>
        </p:blipFill>
        <p:spPr>
          <a:xfrm>
            <a:off x="3957000" y="2136798"/>
            <a:ext cx="4841924" cy="3476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15" name="Shape 115"/>
        <p:cNvGrpSpPr/>
        <p:nvPr/>
      </p:nvGrpSpPr>
      <p:grpSpPr>
        <a:xfrm>
          <a:off x="0" y="0"/>
          <a:ext cx="0" cy="0"/>
          <a:chOff x="0" y="0"/>
          <a:chExt cx="0" cy="0"/>
        </a:xfrm>
      </p:grpSpPr>
      <p:sp>
        <p:nvSpPr>
          <p:cNvPr id="116" name="Shape 116"/>
          <p:cNvSpPr txBox="1"/>
          <p:nvPr/>
        </p:nvSpPr>
        <p:spPr>
          <a:xfrm>
            <a:off x="161175" y="190975"/>
            <a:ext cx="3962400" cy="4603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Chuck Close</a:t>
            </a:r>
            <a:r>
              <a:rPr b="1" lang="en-US" sz="2000">
                <a:solidFill>
                  <a:schemeClr val="lt1"/>
                </a:solidFill>
                <a:latin typeface="Questrial"/>
                <a:ea typeface="Questrial"/>
                <a:cs typeface="Questrial"/>
                <a:sym typeface="Questrial"/>
              </a:rPr>
              <a:t> | Art</a:t>
            </a:r>
          </a:p>
          <a:p>
            <a:pPr indent="0" lvl="0" marL="0" marR="0" rtl="0" algn="l">
              <a:lnSpc>
                <a:spcPct val="100000"/>
              </a:lnSpc>
              <a:spcBef>
                <a:spcPts val="0"/>
              </a:spcBef>
              <a:spcAft>
                <a:spcPts val="0"/>
              </a:spcAft>
              <a:buClr>
                <a:schemeClr val="lt1"/>
              </a:buClr>
              <a:buSzPct val="25000"/>
              <a:buFont typeface="Questrial"/>
              <a:buNone/>
            </a:pPr>
            <a:br>
              <a:rPr b="0" i="0" lang="en-US" sz="1600" u="none" cap="none" strike="noStrike">
                <a:solidFill>
                  <a:schemeClr val="lt1"/>
                </a:solidFill>
                <a:latin typeface="Questrial"/>
                <a:ea typeface="Questrial"/>
                <a:cs typeface="Questrial"/>
                <a:sym typeface="Questrial"/>
              </a:rPr>
            </a:br>
            <a:r>
              <a:rPr i="1" lang="en-US" sz="1800">
                <a:solidFill>
                  <a:srgbClr val="FFFFFF"/>
                </a:solidFill>
              </a:rPr>
              <a:t>Phil</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Date: </a:t>
            </a:r>
            <a:r>
              <a:rPr lang="en-US" sz="2000">
                <a:solidFill>
                  <a:schemeClr val="lt1"/>
                </a:solidFill>
                <a:latin typeface="Questrial"/>
                <a:ea typeface="Questrial"/>
                <a:cs typeface="Questrial"/>
                <a:sym typeface="Questrial"/>
              </a:rPr>
              <a:t>1968-1970</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Medium: </a:t>
            </a:r>
          </a:p>
          <a:p>
            <a:pPr lvl="0" marR="0" rtl="0" algn="l">
              <a:lnSpc>
                <a:spcPct val="100000"/>
              </a:lnSpc>
              <a:spcBef>
                <a:spcPts val="0"/>
              </a:spcBef>
              <a:spcAft>
                <a:spcPts val="0"/>
              </a:spcAft>
              <a:buNone/>
            </a:pPr>
            <a:r>
              <a:rPr lang="en-US" sz="1800">
                <a:solidFill>
                  <a:srgbClr val="FFFFFF"/>
                </a:solidFill>
                <a:latin typeface="Questrial"/>
                <a:ea typeface="Questrial"/>
                <a:cs typeface="Questrial"/>
                <a:sym typeface="Questrial"/>
              </a:rPr>
              <a:t>-Acrylic &amp; Graphite</a:t>
            </a:r>
          </a:p>
          <a:p>
            <a:pPr lvl="0" marR="0" rtl="0" algn="l">
              <a:lnSpc>
                <a:spcPct val="100000"/>
              </a:lnSpc>
              <a:spcBef>
                <a:spcPts val="0"/>
              </a:spcBef>
              <a:spcAft>
                <a:spcPts val="0"/>
              </a:spcAft>
              <a:buNone/>
            </a:pPr>
            <a:r>
              <a:rPr lang="en-US" sz="1800">
                <a:solidFill>
                  <a:srgbClr val="FFFFFF"/>
                </a:solidFill>
                <a:latin typeface="Questrial"/>
                <a:ea typeface="Questrial"/>
                <a:cs typeface="Questrial"/>
                <a:sym typeface="Questrial"/>
              </a:rPr>
              <a:t>-Ink Stamped</a:t>
            </a:r>
          </a:p>
          <a:p>
            <a:pPr lvl="0" marR="0" rtl="0" algn="l">
              <a:lnSpc>
                <a:spcPct val="100000"/>
              </a:lnSpc>
              <a:spcBef>
                <a:spcPts val="0"/>
              </a:spcBef>
              <a:spcAft>
                <a:spcPts val="0"/>
              </a:spcAft>
              <a:buNone/>
            </a:pPr>
            <a:r>
              <a:rPr lang="en-US" sz="1800">
                <a:solidFill>
                  <a:srgbClr val="FFFFFF"/>
                </a:solidFill>
                <a:latin typeface="Questrial"/>
                <a:ea typeface="Questrial"/>
                <a:cs typeface="Questrial"/>
                <a:sym typeface="Questrial"/>
              </a:rPr>
              <a:t>-Fingerprints</a:t>
            </a:r>
          </a:p>
          <a:p>
            <a:pPr indent="0" lvl="0" marL="0" marR="0" rtl="0" algn="l">
              <a:lnSpc>
                <a:spcPct val="100000"/>
              </a:lnSpc>
              <a:spcBef>
                <a:spcPts val="0"/>
              </a:spcBef>
              <a:spcAft>
                <a:spcPts val="0"/>
              </a:spcAft>
              <a:buClr>
                <a:schemeClr val="lt1"/>
              </a:buClr>
              <a:buFont typeface="Questrial"/>
              <a:buNone/>
            </a:pPr>
            <a:r>
              <a:t/>
            </a:r>
            <a:endParaRPr sz="1800">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Dimensions: </a:t>
            </a:r>
          </a:p>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108’’ x 84’’</a:t>
            </a:r>
          </a:p>
        </p:txBody>
      </p:sp>
      <p:sp>
        <p:nvSpPr>
          <p:cNvPr id="117" name="Shape 117"/>
          <p:cNvSpPr txBox="1"/>
          <p:nvPr/>
        </p:nvSpPr>
        <p:spPr>
          <a:xfrm>
            <a:off x="4229362" y="426825"/>
            <a:ext cx="4418100" cy="1902600"/>
          </a:xfrm>
          <a:prstGeom prst="rect">
            <a:avLst/>
          </a:prstGeom>
          <a:noFill/>
          <a:ln>
            <a:noFill/>
          </a:ln>
        </p:spPr>
        <p:txBody>
          <a:bodyPr anchorCtr="0" anchor="ctr" bIns="91425" lIns="91425" rIns="91425" tIns="91425">
            <a:noAutofit/>
          </a:bodyPr>
          <a:lstStyle/>
          <a:p>
            <a:pPr lvl="0" rtl="0">
              <a:spcBef>
                <a:spcPts val="0"/>
              </a:spcBef>
              <a:buNone/>
            </a:pPr>
            <a:r>
              <a:rPr lang="en-US" sz="1000">
                <a:solidFill>
                  <a:srgbClr val="FFFFFF"/>
                </a:solidFill>
                <a:latin typeface="Questrial"/>
                <a:ea typeface="Questrial"/>
                <a:cs typeface="Questrial"/>
                <a:sym typeface="Questrial"/>
              </a:rPr>
              <a:t>Phil is a portrait of Close's long-time friend, composer Philip Glass. Despite his intimate relationship with the subject of the painting, Close created this work in a calculated, systematic manner. The artist took an 8 x 10-inch photograph of the sitter, overlaid it with a penciled grid, and then painted a vastly enlarged blowup of each square onto the canvas using airbrushes to create a photographic finish. As a result of this drastic enlargement, we see Glass at an uncomfortably close distance from which every mole, hair, and wrinkle is visible. With its cool, almost clinical detachment from its subject, the work functions more like a giant mug shot than a portrait.</a:t>
            </a:r>
          </a:p>
        </p:txBody>
      </p:sp>
      <p:pic>
        <p:nvPicPr>
          <p:cNvPr id="118" name="Shape 118"/>
          <p:cNvPicPr preferRelativeResize="0"/>
          <p:nvPr/>
        </p:nvPicPr>
        <p:blipFill>
          <a:blip r:embed="rId3">
            <a:alphaModFix/>
          </a:blip>
          <a:stretch>
            <a:fillRect/>
          </a:stretch>
        </p:blipFill>
        <p:spPr>
          <a:xfrm>
            <a:off x="1909825" y="2920627"/>
            <a:ext cx="7046077" cy="3384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22" name="Shape 122"/>
        <p:cNvGrpSpPr/>
        <p:nvPr/>
      </p:nvGrpSpPr>
      <p:grpSpPr>
        <a:xfrm>
          <a:off x="0" y="0"/>
          <a:ext cx="0" cy="0"/>
          <a:chOff x="0" y="0"/>
          <a:chExt cx="0" cy="0"/>
        </a:xfrm>
      </p:grpSpPr>
      <p:sp>
        <p:nvSpPr>
          <p:cNvPr id="123" name="Shape 123"/>
          <p:cNvSpPr txBox="1"/>
          <p:nvPr/>
        </p:nvSpPr>
        <p:spPr>
          <a:xfrm>
            <a:off x="240750" y="509275"/>
            <a:ext cx="6372600" cy="5844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Joseph </a:t>
            </a:r>
            <a:r>
              <a:rPr b="1" lang="en-US" sz="2000">
                <a:solidFill>
                  <a:schemeClr val="lt1"/>
                </a:solidFill>
                <a:latin typeface="Questrial"/>
                <a:ea typeface="Questrial"/>
                <a:cs typeface="Questrial"/>
                <a:sym typeface="Questrial"/>
              </a:rPr>
              <a:t>Cornell</a:t>
            </a:r>
            <a:r>
              <a:rPr b="1" lang="en-US" sz="2000">
                <a:solidFill>
                  <a:schemeClr val="lt1"/>
                </a:solidFill>
                <a:latin typeface="Questrial"/>
                <a:ea typeface="Questrial"/>
                <a:cs typeface="Questrial"/>
                <a:sym typeface="Questrial"/>
              </a:rPr>
              <a:t> | Crafts</a:t>
            </a:r>
          </a:p>
          <a:p>
            <a:pPr indent="0" lvl="0" marL="0" marR="0" rtl="0" algn="l">
              <a:lnSpc>
                <a:spcPct val="100000"/>
              </a:lnSpc>
              <a:spcBef>
                <a:spcPts val="0"/>
              </a:spcBef>
              <a:spcAft>
                <a:spcPts val="0"/>
              </a:spcAft>
              <a:buClr>
                <a:schemeClr val="lt1"/>
              </a:buClr>
              <a:buSzPct val="25000"/>
              <a:buFont typeface="Questrial"/>
              <a:buNone/>
            </a:pPr>
            <a:br>
              <a:rPr b="0" i="0" lang="en-US" sz="1600" u="none" cap="none" strike="noStrike">
                <a:solidFill>
                  <a:schemeClr val="lt1"/>
                </a:solidFill>
                <a:latin typeface="Questrial"/>
                <a:ea typeface="Questrial"/>
                <a:cs typeface="Questrial"/>
                <a:sym typeface="Questrial"/>
              </a:rPr>
            </a:br>
            <a:r>
              <a:rPr i="1" lang="en-US" sz="1800">
                <a:solidFill>
                  <a:srgbClr val="FFFFFF"/>
                </a:solidFill>
              </a:rPr>
              <a:t>Rose Castle</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Date: </a:t>
            </a:r>
            <a:r>
              <a:rPr lang="en-US" sz="2000">
                <a:solidFill>
                  <a:schemeClr val="lt1"/>
                </a:solidFill>
                <a:latin typeface="Questrial"/>
                <a:ea typeface="Questrial"/>
                <a:cs typeface="Questrial"/>
                <a:sym typeface="Questrial"/>
              </a:rPr>
              <a:t>1945</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Medium: </a:t>
            </a:r>
          </a:p>
          <a:p>
            <a:pPr indent="0" lvl="0" marL="0" marR="0" rtl="0" algn="l">
              <a:lnSpc>
                <a:spcPct val="100000"/>
              </a:lnSpc>
              <a:spcBef>
                <a:spcPts val="0"/>
              </a:spcBef>
              <a:spcAft>
                <a:spcPts val="0"/>
              </a:spcAft>
              <a:buClr>
                <a:schemeClr val="lt1"/>
              </a:buClr>
              <a:buSzPct val="25000"/>
              <a:buFont typeface="Questrial"/>
              <a:buNone/>
            </a:pPr>
            <a:r>
              <a:rPr lang="en-US" sz="1800">
                <a:solidFill>
                  <a:srgbClr val="FFFFFF"/>
                </a:solidFill>
                <a:latin typeface="Questrial"/>
                <a:ea typeface="Questrial"/>
                <a:cs typeface="Questrial"/>
                <a:sym typeface="Questrial"/>
              </a:rPr>
              <a:t>Assemblage</a:t>
            </a:r>
          </a:p>
          <a:p>
            <a:pPr indent="0" lvl="0" marL="0" marR="0" rtl="0" algn="l">
              <a:lnSpc>
                <a:spcPct val="100000"/>
              </a:lnSpc>
              <a:spcBef>
                <a:spcPts val="0"/>
              </a:spcBef>
              <a:spcAft>
                <a:spcPts val="0"/>
              </a:spcAft>
              <a:buClr>
                <a:schemeClr val="lt1"/>
              </a:buClr>
              <a:buFont typeface="Questrial"/>
              <a:buNone/>
            </a:pPr>
            <a:r>
              <a:t/>
            </a:r>
            <a:endParaRPr sz="1800">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Dimensions: roughly</a:t>
            </a:r>
          </a:p>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11.5’’ x 15’’</a:t>
            </a:r>
          </a:p>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4’’ deep</a:t>
            </a:r>
          </a:p>
          <a:p>
            <a:pPr indent="0" lvl="0" marL="0" marR="0" rtl="0" algn="l">
              <a:lnSpc>
                <a:spcPct val="100000"/>
              </a:lnSpc>
              <a:spcBef>
                <a:spcPts val="0"/>
              </a:spcBef>
              <a:spcAft>
                <a:spcPts val="0"/>
              </a:spcAft>
              <a:buClr>
                <a:schemeClr val="lt1"/>
              </a:buClr>
              <a:buFont typeface="Questrial"/>
              <a:buNone/>
            </a:pPr>
            <a:r>
              <a:t/>
            </a:r>
            <a:endParaRPr sz="2000">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Font typeface="Questrial"/>
              <a:buNone/>
            </a:pPr>
            <a:r>
              <a:t/>
            </a:r>
            <a:endParaRPr sz="1200">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Font typeface="Questrial"/>
              <a:buNone/>
            </a:pPr>
            <a:r>
              <a:t/>
            </a:r>
            <a:endParaRPr sz="1200">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Font typeface="Questrial"/>
              <a:buNone/>
            </a:pPr>
            <a:r>
              <a:t/>
            </a:r>
            <a:endParaRPr sz="1200">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Font typeface="Questrial"/>
              <a:buNone/>
            </a:pPr>
            <a:r>
              <a:t/>
            </a:r>
            <a:endParaRPr sz="1200">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Font typeface="Questrial"/>
              <a:buNone/>
            </a:pPr>
            <a:r>
              <a:t/>
            </a:r>
            <a:endParaRPr sz="1200">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lang="en-US" sz="1200">
                <a:solidFill>
                  <a:srgbClr val="FFFFFF"/>
                </a:solidFill>
                <a:latin typeface="Questrial"/>
                <a:ea typeface="Questrial"/>
                <a:cs typeface="Questrial"/>
                <a:sym typeface="Questrial"/>
              </a:rPr>
              <a:t>He was fascinated not by refuse, garbage, and the discarded, but by fragments of once beautiful and precious objects he found on his frequent trips to the bookshops and </a:t>
            </a:r>
            <a:r>
              <a:rPr lang="en-US" sz="1200">
                <a:solidFill>
                  <a:srgbClr val="FFFFFF"/>
                </a:solidFill>
                <a:latin typeface="Questrial"/>
                <a:ea typeface="Questrial"/>
                <a:cs typeface="Questrial"/>
                <a:sym typeface="Questrial"/>
                <a:hlinkClick r:id="rId3"/>
              </a:rPr>
              <a:t>thrift stores</a:t>
            </a:r>
            <a:r>
              <a:rPr lang="en-US" sz="1200">
                <a:solidFill>
                  <a:srgbClr val="FFFFFF"/>
                </a:solidFill>
                <a:latin typeface="Questrial"/>
                <a:ea typeface="Questrial"/>
                <a:cs typeface="Questrial"/>
                <a:sym typeface="Questrial"/>
              </a:rPr>
              <a:t> of New York. His boxes relied on the Surrealist use of irrational juxtaposition, and </a:t>
            </a:r>
            <a:r>
              <a:rPr lang="en-US" sz="1200">
                <a:solidFill>
                  <a:srgbClr val="FFFFFF"/>
                </a:solidFill>
                <a:latin typeface="Questrial"/>
                <a:ea typeface="Questrial"/>
                <a:cs typeface="Questrial"/>
                <a:sym typeface="Questrial"/>
                <a:hlinkClick r:id="rId4"/>
              </a:rPr>
              <a:t>nostalgia</a:t>
            </a:r>
            <a:r>
              <a:rPr lang="en-US" sz="1200">
                <a:solidFill>
                  <a:srgbClr val="FFFFFF"/>
                </a:solidFill>
                <a:latin typeface="Questrial"/>
                <a:ea typeface="Questrial"/>
                <a:cs typeface="Questrial"/>
                <a:sym typeface="Questrial"/>
              </a:rPr>
              <a:t>, for their appeal.</a:t>
            </a:r>
          </a:p>
        </p:txBody>
      </p:sp>
      <p:pic>
        <p:nvPicPr>
          <p:cNvPr id="124" name="Shape 124"/>
          <p:cNvPicPr preferRelativeResize="0"/>
          <p:nvPr/>
        </p:nvPicPr>
        <p:blipFill>
          <a:blip r:embed="rId5">
            <a:alphaModFix/>
          </a:blip>
          <a:stretch>
            <a:fillRect/>
          </a:stretch>
        </p:blipFill>
        <p:spPr>
          <a:xfrm>
            <a:off x="3134024" y="509287"/>
            <a:ext cx="5864499" cy="43983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28" name="Shape 128"/>
        <p:cNvGrpSpPr/>
        <p:nvPr/>
      </p:nvGrpSpPr>
      <p:grpSpPr>
        <a:xfrm>
          <a:off x="0" y="0"/>
          <a:ext cx="0" cy="0"/>
          <a:chOff x="0" y="0"/>
          <a:chExt cx="0" cy="0"/>
        </a:xfrm>
      </p:grpSpPr>
      <p:sp>
        <p:nvSpPr>
          <p:cNvPr id="129" name="Shape 129"/>
          <p:cNvSpPr txBox="1"/>
          <p:nvPr/>
        </p:nvSpPr>
        <p:spPr>
          <a:xfrm>
            <a:off x="240750" y="509275"/>
            <a:ext cx="3962400" cy="4603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Charles </a:t>
            </a:r>
            <a:r>
              <a:rPr b="1" lang="en-US" sz="2000">
                <a:solidFill>
                  <a:schemeClr val="lt1"/>
                </a:solidFill>
                <a:latin typeface="Questrial"/>
                <a:ea typeface="Questrial"/>
                <a:cs typeface="Questrial"/>
                <a:sym typeface="Questrial"/>
              </a:rPr>
              <a:t>Demuth | Art</a:t>
            </a:r>
          </a:p>
          <a:p>
            <a:pPr indent="0" lvl="0" marL="0" marR="0" rtl="0" algn="l">
              <a:lnSpc>
                <a:spcPct val="100000"/>
              </a:lnSpc>
              <a:spcBef>
                <a:spcPts val="0"/>
              </a:spcBef>
              <a:spcAft>
                <a:spcPts val="0"/>
              </a:spcAft>
              <a:buClr>
                <a:schemeClr val="lt1"/>
              </a:buClr>
              <a:buSzPct val="25000"/>
              <a:buFont typeface="Questrial"/>
              <a:buNone/>
            </a:pPr>
            <a:br>
              <a:rPr b="0" i="0" lang="en-US" sz="1600" u="none" cap="none" strike="noStrike">
                <a:solidFill>
                  <a:schemeClr val="lt1"/>
                </a:solidFill>
                <a:latin typeface="Questrial"/>
                <a:ea typeface="Questrial"/>
                <a:cs typeface="Questrial"/>
                <a:sym typeface="Questrial"/>
              </a:rPr>
            </a:br>
            <a:r>
              <a:rPr i="1" lang="en-US" sz="1800">
                <a:solidFill>
                  <a:srgbClr val="FFFFFF"/>
                </a:solidFill>
              </a:rPr>
              <a:t>My Egypt</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Date: </a:t>
            </a:r>
            <a:r>
              <a:rPr lang="en-US" sz="2000">
                <a:solidFill>
                  <a:schemeClr val="lt1"/>
                </a:solidFill>
                <a:latin typeface="Questrial"/>
                <a:ea typeface="Questrial"/>
                <a:cs typeface="Questrial"/>
                <a:sym typeface="Questrial"/>
              </a:rPr>
              <a:t>1927</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Medium: </a:t>
            </a:r>
          </a:p>
          <a:p>
            <a:pPr lvl="0" rtl="0">
              <a:lnSpc>
                <a:spcPct val="115000"/>
              </a:lnSpc>
              <a:spcBef>
                <a:spcPts val="0"/>
              </a:spcBef>
              <a:spcAft>
                <a:spcPts val="1100"/>
              </a:spcAft>
              <a:buClr>
                <a:schemeClr val="dk1"/>
              </a:buClr>
              <a:buSzPct val="61111"/>
              <a:buFont typeface="Arial"/>
              <a:buNone/>
            </a:pPr>
            <a:r>
              <a:rPr lang="en-US" sz="1800">
                <a:solidFill>
                  <a:srgbClr val="FFFFFF"/>
                </a:solidFill>
                <a:latin typeface="Questrial"/>
                <a:ea typeface="Questrial"/>
                <a:cs typeface="Questrial"/>
                <a:sym typeface="Questrial"/>
              </a:rPr>
              <a:t>Oil, fabricated chalk, &amp; graphite pencil on composition board</a:t>
            </a:r>
          </a:p>
          <a:p>
            <a:pPr indent="0" lvl="0" marL="0" marR="0" rtl="0" algn="l">
              <a:lnSpc>
                <a:spcPct val="100000"/>
              </a:lnSpc>
              <a:spcBef>
                <a:spcPts val="0"/>
              </a:spcBef>
              <a:spcAft>
                <a:spcPts val="0"/>
              </a:spcAft>
              <a:buClr>
                <a:schemeClr val="lt1"/>
              </a:buClr>
              <a:buFont typeface="Questrial"/>
              <a:buNone/>
            </a:pPr>
            <a:r>
              <a:t/>
            </a:r>
            <a:endParaRPr sz="1800">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Dimensions: roughly</a:t>
            </a:r>
          </a:p>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30’’ x 36’’</a:t>
            </a:r>
          </a:p>
        </p:txBody>
      </p:sp>
      <p:pic>
        <p:nvPicPr>
          <p:cNvPr id="130" name="Shape 130"/>
          <p:cNvPicPr preferRelativeResize="0"/>
          <p:nvPr/>
        </p:nvPicPr>
        <p:blipFill>
          <a:blip r:embed="rId3">
            <a:alphaModFix/>
          </a:blip>
          <a:stretch>
            <a:fillRect/>
          </a:stretch>
        </p:blipFill>
        <p:spPr>
          <a:xfrm>
            <a:off x="3919749" y="405100"/>
            <a:ext cx="4935724" cy="5982700"/>
          </a:xfrm>
          <a:prstGeom prst="rect">
            <a:avLst/>
          </a:prstGeom>
          <a:noFill/>
          <a:ln>
            <a:noFill/>
          </a:ln>
        </p:spPr>
      </p:pic>
      <p:sp>
        <p:nvSpPr>
          <p:cNvPr id="131" name="Shape 131"/>
          <p:cNvSpPr txBox="1"/>
          <p:nvPr/>
        </p:nvSpPr>
        <p:spPr>
          <a:xfrm>
            <a:off x="240750" y="4217525"/>
            <a:ext cx="3607800" cy="2334600"/>
          </a:xfrm>
          <a:prstGeom prst="rect">
            <a:avLst/>
          </a:prstGeom>
          <a:noFill/>
          <a:ln>
            <a:noFill/>
          </a:ln>
        </p:spPr>
        <p:txBody>
          <a:bodyPr anchorCtr="0" anchor="ctr" bIns="91425" lIns="91425" rIns="91425" tIns="91425">
            <a:noAutofit/>
          </a:bodyPr>
          <a:lstStyle/>
          <a:p>
            <a:pPr lvl="0" rtl="0">
              <a:spcBef>
                <a:spcPts val="0"/>
              </a:spcBef>
              <a:buNone/>
            </a:pPr>
            <a:r>
              <a:rPr lang="en-US" sz="1000">
                <a:solidFill>
                  <a:srgbClr val="FFFFFF"/>
                </a:solidFill>
              </a:rPr>
              <a:t>In Demuth’s image, the majestic grain elevator rises up as the pinnacle of American achievement—a modern day equivalent to the monuments of ancient Egypt. A series of intersecting diagonal planes add geometric dynamism add a heavenly radiance to the composition, invoking the correlations between industry and religion that were widespread in the 1920s. Nonetheless, Demuth may have intended the title to allude to the slave labor that built the pyramids, intimating the dehumanizing effect of industry on the nation’s workers. Moreover, the pyramids and their association with life after death might also have appealed to the ailing artist, who was bedridden with diabetes at the time of the painting’s execution.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35" name="Shape 135"/>
        <p:cNvGrpSpPr/>
        <p:nvPr/>
      </p:nvGrpSpPr>
      <p:grpSpPr>
        <a:xfrm>
          <a:off x="0" y="0"/>
          <a:ext cx="0" cy="0"/>
          <a:chOff x="0" y="0"/>
          <a:chExt cx="0" cy="0"/>
        </a:xfrm>
      </p:grpSpPr>
      <p:sp>
        <p:nvSpPr>
          <p:cNvPr id="136" name="Shape 136"/>
          <p:cNvSpPr txBox="1"/>
          <p:nvPr/>
        </p:nvSpPr>
        <p:spPr>
          <a:xfrm>
            <a:off x="168400" y="335650"/>
            <a:ext cx="3036300" cy="4603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E.V. </a:t>
            </a:r>
            <a:r>
              <a:rPr b="1" lang="en-US" sz="2000">
                <a:solidFill>
                  <a:schemeClr val="lt1"/>
                </a:solidFill>
                <a:latin typeface="Questrial"/>
                <a:ea typeface="Questrial"/>
                <a:cs typeface="Questrial"/>
                <a:sym typeface="Questrial"/>
              </a:rPr>
              <a:t>Day</a:t>
            </a:r>
            <a:r>
              <a:rPr b="1" lang="en-US" sz="2000">
                <a:solidFill>
                  <a:schemeClr val="lt1"/>
                </a:solidFill>
                <a:latin typeface="Questrial"/>
                <a:ea typeface="Questrial"/>
                <a:cs typeface="Questrial"/>
                <a:sym typeface="Questrial"/>
              </a:rPr>
              <a:t> | Crafts</a:t>
            </a:r>
          </a:p>
          <a:p>
            <a:pPr indent="0" lvl="0" marL="0" marR="0" rtl="0" algn="l">
              <a:lnSpc>
                <a:spcPct val="100000"/>
              </a:lnSpc>
              <a:spcBef>
                <a:spcPts val="0"/>
              </a:spcBef>
              <a:spcAft>
                <a:spcPts val="0"/>
              </a:spcAft>
              <a:buClr>
                <a:schemeClr val="lt1"/>
              </a:buClr>
              <a:buSzPct val="25000"/>
              <a:buFont typeface="Questrial"/>
              <a:buNone/>
            </a:pPr>
            <a:br>
              <a:rPr b="0" i="0" lang="en-US" sz="1600" u="none" cap="none" strike="noStrike">
                <a:solidFill>
                  <a:schemeClr val="lt1"/>
                </a:solidFill>
                <a:latin typeface="Questrial"/>
                <a:ea typeface="Questrial"/>
                <a:cs typeface="Questrial"/>
                <a:sym typeface="Questrial"/>
              </a:rPr>
            </a:br>
            <a:r>
              <a:rPr i="1" lang="en-US" sz="1800">
                <a:solidFill>
                  <a:srgbClr val="FFFFFF"/>
                </a:solidFill>
              </a:rPr>
              <a:t>Bombshell</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Date: </a:t>
            </a:r>
            <a:r>
              <a:rPr lang="en-US" sz="2000">
                <a:solidFill>
                  <a:schemeClr val="lt1"/>
                </a:solidFill>
                <a:latin typeface="Questrial"/>
                <a:ea typeface="Questrial"/>
                <a:cs typeface="Questrial"/>
                <a:sym typeface="Questrial"/>
              </a:rPr>
              <a:t>1999</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lt1"/>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Medium: </a:t>
            </a:r>
          </a:p>
          <a:p>
            <a:pPr lvl="0" rtl="0">
              <a:lnSpc>
                <a:spcPct val="115000"/>
              </a:lnSpc>
              <a:spcBef>
                <a:spcPts val="0"/>
              </a:spcBef>
              <a:spcAft>
                <a:spcPts val="1100"/>
              </a:spcAft>
              <a:buClr>
                <a:schemeClr val="dk1"/>
              </a:buClr>
              <a:buSzPct val="61111"/>
              <a:buFont typeface="Arial"/>
              <a:buNone/>
            </a:pPr>
            <a:r>
              <a:rPr lang="en-US" sz="1800">
                <a:solidFill>
                  <a:srgbClr val="FFFFFF"/>
                </a:solidFill>
                <a:latin typeface="Questrial"/>
                <a:ea typeface="Questrial"/>
                <a:cs typeface="Questrial"/>
                <a:sym typeface="Questrial"/>
              </a:rPr>
              <a:t>White crepe dress with monofilament and turnbuckles</a:t>
            </a:r>
          </a:p>
          <a:p>
            <a:pPr indent="0" lvl="0" marL="0" marR="0" rtl="0" algn="l">
              <a:lnSpc>
                <a:spcPct val="100000"/>
              </a:lnSpc>
              <a:spcBef>
                <a:spcPts val="0"/>
              </a:spcBef>
              <a:spcAft>
                <a:spcPts val="0"/>
              </a:spcAft>
              <a:buClr>
                <a:schemeClr val="lt1"/>
              </a:buClr>
              <a:buFont typeface="Questrial"/>
              <a:buNone/>
            </a:pPr>
            <a:r>
              <a:t/>
            </a:r>
            <a:endParaRPr sz="1800">
              <a:solidFill>
                <a:srgbClr val="FFFFFF"/>
              </a:solidFill>
              <a:latin typeface="Questrial"/>
              <a:ea typeface="Questrial"/>
              <a:cs typeface="Questrial"/>
              <a:sym typeface="Questrial"/>
            </a:endParaRPr>
          </a:p>
          <a:p>
            <a:pPr indent="0" lvl="0" marL="0" marR="0" rtl="0" algn="l">
              <a:lnSpc>
                <a:spcPct val="100000"/>
              </a:lnSpc>
              <a:spcBef>
                <a:spcPts val="0"/>
              </a:spcBef>
              <a:spcAft>
                <a:spcPts val="0"/>
              </a:spcAft>
              <a:buClr>
                <a:schemeClr val="lt1"/>
              </a:buClr>
              <a:buSzPct val="25000"/>
              <a:buFont typeface="Questrial"/>
              <a:buNone/>
            </a:pPr>
            <a:r>
              <a:rPr b="0" i="0" lang="en-US" sz="2000" u="none" cap="none" strike="noStrike">
                <a:solidFill>
                  <a:schemeClr val="lt1"/>
                </a:solidFill>
                <a:latin typeface="Questrial"/>
                <a:ea typeface="Questrial"/>
                <a:cs typeface="Questrial"/>
                <a:sym typeface="Questrial"/>
              </a:rPr>
              <a:t>Dimensions: roughly</a:t>
            </a:r>
          </a:p>
          <a:p>
            <a:pPr indent="0" lvl="0" marL="0" marR="0" rtl="0" algn="l">
              <a:lnSpc>
                <a:spcPct val="100000"/>
              </a:lnSpc>
              <a:spcBef>
                <a:spcPts val="0"/>
              </a:spcBef>
              <a:spcAft>
                <a:spcPts val="0"/>
              </a:spcAft>
              <a:buClr>
                <a:schemeClr val="lt1"/>
              </a:buClr>
              <a:buSzPct val="25000"/>
              <a:buFont typeface="Questrial"/>
              <a:buNone/>
            </a:pPr>
            <a:r>
              <a:rPr lang="en-US" sz="2000">
                <a:solidFill>
                  <a:schemeClr val="lt1"/>
                </a:solidFill>
                <a:latin typeface="Questrial"/>
                <a:ea typeface="Questrial"/>
                <a:cs typeface="Questrial"/>
                <a:sym typeface="Questrial"/>
              </a:rPr>
              <a:t>16 ft x 20 ft (installation)</a:t>
            </a:r>
          </a:p>
        </p:txBody>
      </p:sp>
      <p:sp>
        <p:nvSpPr>
          <p:cNvPr id="137" name="Shape 137"/>
          <p:cNvSpPr txBox="1"/>
          <p:nvPr/>
        </p:nvSpPr>
        <p:spPr>
          <a:xfrm>
            <a:off x="719325" y="4579250"/>
            <a:ext cx="8214900" cy="1404300"/>
          </a:xfrm>
          <a:prstGeom prst="rect">
            <a:avLst/>
          </a:prstGeom>
          <a:noFill/>
          <a:ln>
            <a:noFill/>
          </a:ln>
        </p:spPr>
        <p:txBody>
          <a:bodyPr anchorCtr="0" anchor="ctr" bIns="91425" lIns="91425" rIns="91425" tIns="91425">
            <a:noAutofit/>
          </a:bodyPr>
          <a:lstStyle/>
          <a:p>
            <a:pPr lvl="0" rtl="0">
              <a:spcBef>
                <a:spcPts val="0"/>
              </a:spcBef>
              <a:buNone/>
            </a:pPr>
            <a:r>
              <a:rPr lang="en-US">
                <a:solidFill>
                  <a:srgbClr val="FFFFFF"/>
                </a:solidFill>
                <a:latin typeface="Questrial"/>
                <a:ea typeface="Questrial"/>
                <a:cs typeface="Questrial"/>
                <a:sym typeface="Questrial"/>
              </a:rPr>
              <a:t>In each installation, a spectacular evening dress, cut into hundreds of pieces, is suspended in midair by an elaborate system of monofilament lines attached to the floor and ceiling with turnbuckles. The dresses appear to be frozen in the midst of a violent explosion. For Bombshell, Day created an 8-foot-high reproduction of the white halter dress immortalized by Marilyn Monroe in the movie, The Seven Year Itch (1955).</a:t>
            </a:r>
            <a:r>
              <a:rPr lang="en-US" sz="1800">
                <a:solidFill>
                  <a:srgbClr val="FFFFFF"/>
                </a:solidFill>
                <a:latin typeface="Questrial"/>
                <a:ea typeface="Questrial"/>
                <a:cs typeface="Questrial"/>
                <a:sym typeface="Questrial"/>
              </a:rPr>
              <a:t> </a:t>
            </a:r>
          </a:p>
        </p:txBody>
      </p:sp>
      <p:pic>
        <p:nvPicPr>
          <p:cNvPr id="138" name="Shape 138"/>
          <p:cNvPicPr preferRelativeResize="0"/>
          <p:nvPr/>
        </p:nvPicPr>
        <p:blipFill>
          <a:blip r:embed="rId3">
            <a:alphaModFix/>
          </a:blip>
          <a:stretch>
            <a:fillRect/>
          </a:stretch>
        </p:blipFill>
        <p:spPr>
          <a:xfrm>
            <a:off x="2970625" y="446125"/>
            <a:ext cx="5715000" cy="381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